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charts/chart6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62" r:id="rId4"/>
    <p:sldId id="283" r:id="rId5"/>
    <p:sldId id="260" r:id="rId6"/>
    <p:sldId id="263" r:id="rId7"/>
    <p:sldId id="267" r:id="rId8"/>
    <p:sldId id="312" r:id="rId9"/>
    <p:sldId id="264" r:id="rId10"/>
    <p:sldId id="277" r:id="rId11"/>
    <p:sldId id="279" r:id="rId12"/>
    <p:sldId id="266" r:id="rId13"/>
    <p:sldId id="269" r:id="rId14"/>
    <p:sldId id="268" r:id="rId15"/>
    <p:sldId id="276" r:id="rId16"/>
    <p:sldId id="280" r:id="rId17"/>
    <p:sldId id="308" r:id="rId18"/>
    <p:sldId id="313" r:id="rId19"/>
    <p:sldId id="271" r:id="rId20"/>
    <p:sldId id="272" r:id="rId21"/>
    <p:sldId id="292" r:id="rId22"/>
    <p:sldId id="293" r:id="rId23"/>
    <p:sldId id="294" r:id="rId24"/>
    <p:sldId id="296" r:id="rId25"/>
    <p:sldId id="297" r:id="rId26"/>
    <p:sldId id="298" r:id="rId27"/>
    <p:sldId id="300" r:id="rId28"/>
    <p:sldId id="301" r:id="rId29"/>
    <p:sldId id="310" r:id="rId30"/>
    <p:sldId id="302" r:id="rId31"/>
    <p:sldId id="303" r:id="rId32"/>
    <p:sldId id="304" r:id="rId33"/>
    <p:sldId id="305" r:id="rId34"/>
    <p:sldId id="306" r:id="rId35"/>
    <p:sldId id="309" r:id="rId36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risnik" initials="K" lastIdx="2" clrIdx="0"/>
  <p:cmAuthor id="1" name="Mirjana Knezevic" initials="MK" lastIdx="1" clrIdx="1">
    <p:extLst>
      <p:ext uri="{19B8F6BF-5375-455C-9EA6-DF929625EA0E}">
        <p15:presenceInfo xmlns="" xmlns:p15="http://schemas.microsoft.com/office/powerpoint/2012/main" userId="S-1-5-21-3213289721-1927786710-1971543238-2777" providerId="AD"/>
      </p:ext>
    </p:extLst>
  </p:cmAuthor>
  <p:cmAuthor id="2" name="Milena Radomirovic" initials="MR" lastIdx="23" clrIdx="2">
    <p:extLst>
      <p:ext uri="{19B8F6BF-5375-455C-9EA6-DF929625EA0E}">
        <p15:presenceInfo xmlns="" xmlns:p15="http://schemas.microsoft.com/office/powerpoint/2012/main" userId="S-1-5-21-3213289721-1927786710-1971543238-27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89250" autoAdjust="0"/>
  </p:normalViewPr>
  <p:slideViewPr>
    <p:cSldViewPr>
      <p:cViewPr>
        <p:scale>
          <a:sx n="100" d="100"/>
          <a:sy n="100" d="100"/>
        </p:scale>
        <p:origin x="-1944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56.107\fin\BUD&#381;ET%202025\GRADJANSKI%20BUD&#381;ET\Prilog%202%20-%20Pomocni%20dokument%20za%20tabele%20i%20grafike-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56.10\finansije\BUD&#381;ET%202018\GRADJANSKI%20BUD&#381;ET\Prilog%202%20-%20Pomocni%20dokument%20za%20tabele%20i%20grafike-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56.107\fin\BUD&#381;ET%202025\GRADJANSKI%20BUD&#381;ET\Prilog%202%20-%20Pomocni%20dokument%20za%20tabele%20i%20grafike-1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G:\Gradjanski%20budzet%20primeri\gradjanski-budzet-pite-format%20NC%20250118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56.10\finansije\BUD&#381;ET%202018\GRADJANSKI%20BUD&#381;ET\Prilog%202%20-%20Pomocni%20dokument%20za%20tabele%20i%20grafike-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56.107\fin\BUD&#381;ET%202025\GRADJANSKI%20BUD&#381;ET\Prilog%202%20-%20Pomocni%20dokument%20za%20tabele%20i%20grafike-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прихода и примања</a:t>
            </a:r>
            <a:endParaRPr lang="en-US" b="1"/>
          </a:p>
        </c:rich>
      </c:tx>
      <c:layout/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452863076244946"/>
          <c:y val="0.3337448818897652"/>
          <c:w val="0.62846713498254947"/>
          <c:h val="0.55553768720086449"/>
        </c:manualLayout>
      </c:layout>
      <c:pie3DChart>
        <c:varyColors val="1"/>
        <c:ser>
          <c:idx val="0"/>
          <c:order val="0"/>
          <c:explosion val="13"/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E86-4DB2-BB9D-FEC6D903DEFD}"/>
              </c:ext>
            </c:extLst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E86-4DB2-BB9D-FEC6D903DEFD}"/>
              </c:ext>
            </c:extLst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E86-4DB2-BB9D-FEC6D903DEFD}"/>
              </c:ext>
            </c:extLst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E86-4DB2-BB9D-FEC6D903DEFD}"/>
              </c:ext>
            </c:extLst>
          </c:dPt>
          <c:dPt>
            <c:idx val="4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E86-4DB2-BB9D-FEC6D903DEFD}"/>
              </c:ext>
            </c:extLst>
          </c:dPt>
          <c:dPt>
            <c:idx val="5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E86-4DB2-BB9D-FEC6D903DEFD}"/>
              </c:ext>
            </c:extLst>
          </c:dPt>
          <c:dLbls>
            <c:dLbl>
              <c:idx val="0"/>
              <c:layout>
                <c:manualLayout>
                  <c:x val="0.10496131743162312"/>
                  <c:y val="-5.2559641809479703E-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E86-4DB2-BB9D-FEC6D903DEFD}"/>
                </c:ext>
              </c:extLst>
            </c:dLbl>
            <c:dLbl>
              <c:idx val="1"/>
              <c:layout>
                <c:manualLayout>
                  <c:x val="0.54889011193579473"/>
                  <c:y val="-0.14199367914920788"/>
                </c:manualLayout>
              </c:layout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0.16005225078760379"/>
                  <c:y val="-0.12754769183263878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86-4DB2-BB9D-FEC6D903DEFD}"/>
                </c:ext>
              </c:extLst>
            </c:dLbl>
            <c:dLbl>
              <c:idx val="3"/>
              <c:layout>
                <c:manualLayout>
                  <c:x val="-0.22543222158863424"/>
                  <c:y val="0.36226450517214803"/>
                </c:manualLayout>
              </c:layout>
              <c:dLblPos val="bestFit"/>
              <c:showCatName val="1"/>
              <c:showPercent val="1"/>
            </c:dLbl>
            <c:dLbl>
              <c:idx val="4"/>
              <c:layout>
                <c:manualLayout>
                  <c:x val="-0.21537656190281615"/>
                  <c:y val="2.1959473580427113E-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E86-4DB2-BB9D-FEC6D903DEFD}"/>
                </c:ext>
              </c:extLst>
            </c:dLbl>
            <c:dLbl>
              <c:idx val="5"/>
              <c:layout>
                <c:manualLayout>
                  <c:x val="0.36774524910118123"/>
                  <c:y val="-2.1960784313725504E-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86-4DB2-BB9D-FEC6D903DEFD}"/>
                </c:ext>
              </c:extLst>
            </c:dLbl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CatName val="1"/>
            <c:showPercent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'Prihodi i primanja'!$C$6:$C$10</c:f>
              <c:strCache>
                <c:ptCount val="5"/>
                <c:pt idx="0">
                  <c:v>Порески приходи</c:v>
                </c:pt>
                <c:pt idx="1">
                  <c:v>Донације и трансфери</c:v>
                </c:pt>
                <c:pt idx="2">
                  <c:v>Непорески приходи</c:v>
                </c:pt>
                <c:pt idx="3">
                  <c:v>Примања од продаје финансијске имовине</c:v>
                </c:pt>
                <c:pt idx="4">
                  <c:v>Пренета средства из претходне године</c:v>
                </c:pt>
              </c:strCache>
            </c:strRef>
          </c:cat>
          <c:val>
            <c:numRef>
              <c:f>'Prihodi i primanja'!$D$6:$D$10</c:f>
              <c:numCache>
                <c:formatCode>General</c:formatCode>
                <c:ptCount val="5"/>
                <c:pt idx="0">
                  <c:v>2590144393</c:v>
                </c:pt>
                <c:pt idx="1">
                  <c:v>143368563</c:v>
                </c:pt>
                <c:pt idx="2">
                  <c:v>330500000</c:v>
                </c:pt>
                <c:pt idx="3">
                  <c:v>800000</c:v>
                </c:pt>
                <c:pt idx="4">
                  <c:v>125161811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86-4DB2-BB9D-FEC6D903DEFD}"/>
            </c:ext>
          </c:extLst>
        </c:ser>
      </c:pie3D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layout/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12750081894612"/>
          <c:y val="0.31178409757603831"/>
          <c:w val="0.53601721202415265"/>
          <c:h val="0.47396905974988524"/>
        </c:manualLayout>
      </c:layout>
      <c:pie3DChart>
        <c:varyColors val="1"/>
        <c:ser>
          <c:idx val="0"/>
          <c:order val="0"/>
          <c:explosion val="15"/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87-400C-AE0C-D299E08B2FF7}"/>
              </c:ext>
            </c:extLst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187-400C-AE0C-D299E08B2FF7}"/>
              </c:ext>
            </c:extLst>
          </c:dPt>
          <c:dPt>
            <c:idx val="2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187-400C-AE0C-D299E08B2FF7}"/>
              </c:ext>
            </c:extLst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187-400C-AE0C-D299E08B2FF7}"/>
              </c:ext>
            </c:extLst>
          </c:dPt>
          <c:dPt>
            <c:idx val="4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187-400C-AE0C-D299E08B2FF7}"/>
              </c:ext>
            </c:extLst>
          </c:dPt>
          <c:dPt>
            <c:idx val="5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187-400C-AE0C-D299E08B2FF7}"/>
              </c:ext>
            </c:extLst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187-400C-AE0C-D299E08B2FF7}"/>
              </c:ext>
            </c:extLst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9187-400C-AE0C-D299E08B2FF7}"/>
              </c:ext>
            </c:extLst>
          </c:dPt>
          <c:dLbls>
            <c:dLbl>
              <c:idx val="0"/>
              <c:layout>
                <c:manualLayout>
                  <c:x val="8.8709149275811527E-2"/>
                  <c:y val="4.7058823529411813E-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87-400C-AE0C-D299E08B2FF7}"/>
                </c:ext>
              </c:extLst>
            </c:dLbl>
            <c:dLbl>
              <c:idx val="1"/>
              <c:layout>
                <c:manualLayout>
                  <c:x val="3.6979969183359183E-2"/>
                  <c:y val="0.138039215686275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87-400C-AE0C-D299E08B2FF7}"/>
                </c:ext>
              </c:extLst>
            </c:dLbl>
            <c:dLbl>
              <c:idx val="2"/>
              <c:layout>
                <c:manualLayout>
                  <c:x val="-8.4232152028762206E-2"/>
                  <c:y val="2.5098039215686273E-2"/>
                </c:manualLayout>
              </c:layout>
              <c:dLblPos val="bestFit"/>
              <c:showCatName val="1"/>
              <c:showPercent val="1"/>
            </c:dLbl>
            <c:dLbl>
              <c:idx val="3"/>
              <c:layout>
                <c:manualLayout>
                  <c:x val="-0.18900873138161317"/>
                  <c:y val="0.1694117647058824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87-400C-AE0C-D299E08B2FF7}"/>
                </c:ext>
              </c:extLst>
            </c:dLbl>
            <c:dLbl>
              <c:idx val="4"/>
              <c:layout>
                <c:manualLayout>
                  <c:x val="-0.17655932966512491"/>
                  <c:y val="6.2745098039215713E-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187-400C-AE0C-D299E08B2FF7}"/>
                </c:ext>
              </c:extLst>
            </c:dLbl>
            <c:dLbl>
              <c:idx val="5"/>
              <c:layout>
                <c:manualLayout>
                  <c:x val="-0.17257318952234274"/>
                  <c:y val="-3.4510050949513663E-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187-400C-AE0C-D299E08B2FF7}"/>
                </c:ext>
              </c:extLst>
            </c:dLbl>
            <c:dLbl>
              <c:idx val="6"/>
              <c:layout>
                <c:manualLayout>
                  <c:x val="-8.0321192382133269E-2"/>
                  <c:y val="-0.11921568627451017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187-400C-AE0C-D299E08B2FF7}"/>
                </c:ext>
              </c:extLst>
            </c:dLbl>
            <c:dLbl>
              <c:idx val="7"/>
              <c:layout>
                <c:manualLayout>
                  <c:x val="6.3687724704673862E-2"/>
                  <c:y val="-9.4117647058823244E-3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187-400C-AE0C-D299E08B2FF7}"/>
                </c:ext>
              </c:extLst>
            </c:dLbl>
            <c:dLbl>
              <c:idx val="8"/>
              <c:layout>
                <c:manualLayout>
                  <c:x val="2.6707755521314949E-2"/>
                  <c:y val="-0.11921568627451019"/>
                </c:manualLayout>
              </c:layout>
              <c:dLblPos val="bestFit"/>
              <c:showCatName val="1"/>
              <c:showPercent val="1"/>
            </c:dLbl>
            <c:dLbl>
              <c:idx val="9"/>
              <c:layout>
                <c:manualLayout>
                  <c:x val="0.17873651771956856"/>
                  <c:y val="-0.10352965879265102"/>
                </c:manualLayout>
              </c:layout>
              <c:dLblPos val="bestFit"/>
              <c:showCatName val="1"/>
              <c:showPercent val="1"/>
            </c:dLbl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CatName val="1"/>
            <c:showPercent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'Rashodi i izdaci'!$C$6:$C$15</c:f>
              <c:strCache>
                <c:ptCount val="10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  <c:pt idx="8">
                  <c:v>отплата камата</c:v>
                </c:pt>
                <c:pt idx="9">
                  <c:v>издаци за отплату главнице</c:v>
                </c:pt>
              </c:strCache>
            </c:strRef>
          </c:cat>
          <c:val>
            <c:numRef>
              <c:f>'Rashodi i izdaci'!$D$6:$D$15</c:f>
              <c:numCache>
                <c:formatCode>General</c:formatCode>
                <c:ptCount val="10"/>
                <c:pt idx="0">
                  <c:v>159810275</c:v>
                </c:pt>
                <c:pt idx="1">
                  <c:v>334096786</c:v>
                </c:pt>
                <c:pt idx="2">
                  <c:v>773647681</c:v>
                </c:pt>
                <c:pt idx="3">
                  <c:v>69574559</c:v>
                </c:pt>
                <c:pt idx="4">
                  <c:v>80081120</c:v>
                </c:pt>
                <c:pt idx="5">
                  <c:v>24747900</c:v>
                </c:pt>
                <c:pt idx="6">
                  <c:v>36650000</c:v>
                </c:pt>
                <c:pt idx="7">
                  <c:v>2000000</c:v>
                </c:pt>
                <c:pt idx="8">
                  <c:v>2600000</c:v>
                </c:pt>
                <c:pt idx="9">
                  <c:v>20400000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187-400C-AE0C-D299E08B2FF7}"/>
            </c:ext>
          </c:extLst>
        </c:ser>
      </c:pie3D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layout/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12750081894612"/>
          <c:y val="0.31178409757603831"/>
          <c:w val="0.53601721202415265"/>
          <c:h val="0.47396905974988501"/>
        </c:manualLayout>
      </c:layout>
      <c:pie3DChart>
        <c:varyColors val="1"/>
        <c:ser>
          <c:idx val="0"/>
          <c:order val="0"/>
          <c:explosion val="15"/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87-400C-AE0C-D299E08B2FF7}"/>
              </c:ext>
            </c:extLst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187-400C-AE0C-D299E08B2FF7}"/>
              </c:ext>
            </c:extLst>
          </c:dPt>
          <c:dPt>
            <c:idx val="2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187-400C-AE0C-D299E08B2FF7}"/>
              </c:ext>
            </c:extLst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187-400C-AE0C-D299E08B2FF7}"/>
              </c:ext>
            </c:extLst>
          </c:dPt>
          <c:dPt>
            <c:idx val="4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187-400C-AE0C-D299E08B2FF7}"/>
              </c:ext>
            </c:extLst>
          </c:dPt>
          <c:dPt>
            <c:idx val="5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187-400C-AE0C-D299E08B2FF7}"/>
              </c:ext>
            </c:extLst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187-400C-AE0C-D299E08B2FF7}"/>
              </c:ext>
            </c:extLst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9187-400C-AE0C-D299E08B2FF7}"/>
              </c:ext>
            </c:extLst>
          </c:dPt>
          <c:dLbls>
            <c:dLbl>
              <c:idx val="0"/>
              <c:layout>
                <c:manualLayout>
                  <c:x val="0.19106317411402171"/>
                  <c:y val="9.0980392156863071E-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87-400C-AE0C-D299E08B2FF7}"/>
                </c:ext>
              </c:extLst>
            </c:dLbl>
            <c:dLbl>
              <c:idx val="1"/>
              <c:layout>
                <c:manualLayout>
                  <c:x val="3.6979969183359142E-2"/>
                  <c:y val="0.13803921568627489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87-400C-AE0C-D299E08B2FF7}"/>
                </c:ext>
              </c:extLst>
            </c:dLbl>
            <c:dLbl>
              <c:idx val="2"/>
              <c:layout>
                <c:manualLayout>
                  <c:x val="0.45814072932716998"/>
                  <c:y val="2.5098039215686273E-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87-400C-AE0C-D299E08B2FF7}"/>
                </c:ext>
              </c:extLst>
            </c:dLbl>
            <c:dLbl>
              <c:idx val="3"/>
              <c:layout>
                <c:manualLayout>
                  <c:x val="-8.0123266563944542E-2"/>
                  <c:y val="0.32941176470588346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87-400C-AE0C-D299E08B2FF7}"/>
                </c:ext>
              </c:extLst>
            </c:dLbl>
            <c:dLbl>
              <c:idx val="4"/>
              <c:layout>
                <c:manualLayout>
                  <c:x val="-4.3143297380585505E-2"/>
                  <c:y val="-3.7647058823529575E-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187-400C-AE0C-D299E08B2FF7}"/>
                </c:ext>
              </c:extLst>
            </c:dLbl>
            <c:dLbl>
              <c:idx val="5"/>
              <c:layout>
                <c:manualLayout>
                  <c:x val="-0.13148433487416586"/>
                  <c:y val="0.15058823529411774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187-400C-AE0C-D299E08B2FF7}"/>
                </c:ext>
              </c:extLst>
            </c:dLbl>
            <c:dLbl>
              <c:idx val="6"/>
              <c:layout>
                <c:manualLayout>
                  <c:x val="5.3415511042629794E-2"/>
                  <c:y val="-7.5294117647058817E-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187-400C-AE0C-D299E08B2FF7}"/>
                </c:ext>
              </c:extLst>
            </c:dLbl>
            <c:dLbl>
              <c:idx val="7"/>
              <c:layout>
                <c:manualLayout>
                  <c:x val="0.197226502311248"/>
                  <c:y val="-0.10039215686274508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187-400C-AE0C-D299E08B2FF7}"/>
                </c:ext>
              </c:extLst>
            </c:dLbl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CatName val="1"/>
            <c:showPercent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социјално осигурање и заштита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#,##0</c:formatCode>
                <c:ptCount val="8"/>
                <c:pt idx="0">
                  <c:v>353115707</c:v>
                </c:pt>
                <c:pt idx="1">
                  <c:v>697302497</c:v>
                </c:pt>
                <c:pt idx="2">
                  <c:v>1523085488</c:v>
                </c:pt>
                <c:pt idx="3">
                  <c:v>112700000</c:v>
                </c:pt>
                <c:pt idx="4">
                  <c:v>166714666</c:v>
                </c:pt>
                <c:pt idx="5">
                  <c:v>106328421</c:v>
                </c:pt>
                <c:pt idx="6">
                  <c:v>210727888</c:v>
                </c:pt>
                <c:pt idx="7">
                  <c:v>20000000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187-400C-AE0C-D299E08B2FF7}"/>
            </c:ext>
          </c:extLst>
        </c:ser>
      </c:pie3D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607629427793055"/>
          <c:y val="0.37589947089947262"/>
          <c:w val="0.40236148955495143"/>
          <c:h val="0.36484126984127085"/>
        </c:manualLayout>
      </c:layout>
      <c:pie3DChart>
        <c:varyColors val="1"/>
        <c:ser>
          <c:idx val="0"/>
          <c:order val="0"/>
          <c:explosion val="9"/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116-44F9-9B73-F924052B0F54}"/>
              </c:ext>
            </c:extLst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116-44F9-9B73-F924052B0F54}"/>
              </c:ext>
            </c:extLst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116-44F9-9B73-F924052B0F54}"/>
              </c:ext>
            </c:extLst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116-44F9-9B73-F924052B0F54}"/>
              </c:ext>
            </c:extLst>
          </c:dPt>
          <c:dPt>
            <c:idx val="4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116-44F9-9B73-F924052B0F54}"/>
              </c:ext>
            </c:extLst>
          </c:dPt>
          <c:dPt>
            <c:idx val="5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116-44F9-9B73-F924052B0F54}"/>
              </c:ext>
            </c:extLst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116-44F9-9B73-F924052B0F54}"/>
              </c:ext>
            </c:extLst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116-44F9-9B73-F924052B0F54}"/>
              </c:ext>
            </c:extLst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D116-44F9-9B73-F924052B0F54}"/>
              </c:ext>
            </c:extLst>
          </c:dPt>
          <c:dPt>
            <c:idx val="9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D116-44F9-9B73-F924052B0F54}"/>
              </c:ext>
            </c:extLst>
          </c:dPt>
          <c:dPt>
            <c:idx val="1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D116-44F9-9B73-F924052B0F54}"/>
              </c:ext>
            </c:extLst>
          </c:dPt>
          <c:dPt>
            <c:idx val="11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D116-44F9-9B73-F924052B0F54}"/>
              </c:ext>
            </c:extLst>
          </c:dPt>
          <c:dPt>
            <c:idx val="12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D116-44F9-9B73-F924052B0F54}"/>
              </c:ext>
            </c:extLst>
          </c:dPt>
          <c:dPt>
            <c:idx val="13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D116-44F9-9B73-F924052B0F54}"/>
              </c:ext>
            </c:extLst>
          </c:dPt>
          <c:dPt>
            <c:idx val="14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D116-44F9-9B73-F924052B0F54}"/>
              </c:ext>
            </c:extLst>
          </c:dPt>
          <c:dPt>
            <c:idx val="15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D116-44F9-9B73-F924052B0F54}"/>
              </c:ext>
            </c:extLst>
          </c:dPt>
          <c:dPt>
            <c:idx val="16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D116-44F9-9B73-F924052B0F54}"/>
              </c:ext>
            </c:extLst>
          </c:dPt>
          <c:cat>
            <c:strRef>
              <c:f>Programi!$D$5:$D$21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 и образовање</c:v>
                </c:pt>
                <c:pt idx="8">
                  <c:v>Основно образовање И ВАСПИТАЊЕ</c:v>
                </c:pt>
                <c:pt idx="9">
                  <c:v>Средње образовање И ВАСПИТАЊЕ</c:v>
                </c:pt>
                <c:pt idx="10">
                  <c:v>СОЦИЈАЛНА И ДЕЧИЈА ЗАШТИТА 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Programi!$E$5:$E$21</c:f>
              <c:numCache>
                <c:formatCode>General</c:formatCode>
                <c:ptCount val="17"/>
                <c:pt idx="0">
                  <c:v>105</c:v>
                </c:pt>
                <c:pt idx="1">
                  <c:v>25</c:v>
                </c:pt>
                <c:pt idx="2">
                  <c:v>22</c:v>
                </c:pt>
                <c:pt idx="3">
                  <c:v>54</c:v>
                </c:pt>
                <c:pt idx="4">
                  <c:v>65</c:v>
                </c:pt>
                <c:pt idx="5">
                  <c:v>88</c:v>
                </c:pt>
                <c:pt idx="6">
                  <c:v>90</c:v>
                </c:pt>
                <c:pt idx="7">
                  <c:v>22</c:v>
                </c:pt>
                <c:pt idx="8">
                  <c:v>47</c:v>
                </c:pt>
                <c:pt idx="9">
                  <c:v>87</c:v>
                </c:pt>
                <c:pt idx="10">
                  <c:v>90</c:v>
                </c:pt>
                <c:pt idx="11">
                  <c:v>99</c:v>
                </c:pt>
                <c:pt idx="12">
                  <c:v>101</c:v>
                </c:pt>
                <c:pt idx="13">
                  <c:v>105</c:v>
                </c:pt>
                <c:pt idx="14">
                  <c:v>55</c:v>
                </c:pt>
                <c:pt idx="15">
                  <c:v>12</c:v>
                </c:pt>
                <c:pt idx="16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2-D116-44F9-9B73-F924052B0F54}"/>
            </c:ext>
          </c:extLst>
        </c:ser>
      </c:pie3D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607629427793077"/>
          <c:y val="0.3758994708994729"/>
          <c:w val="0.40236148955495166"/>
          <c:h val="0.36484126984127097"/>
        </c:manualLayout>
      </c:layout>
      <c:pie3DChart>
        <c:varyColors val="1"/>
        <c:ser>
          <c:idx val="0"/>
          <c:order val="0"/>
          <c:explosion val="9"/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84-4F2A-A42B-3DE2BD54C65C}"/>
              </c:ext>
            </c:extLst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984-4F2A-A42B-3DE2BD54C65C}"/>
              </c:ext>
            </c:extLst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984-4F2A-A42B-3DE2BD54C65C}"/>
              </c:ext>
            </c:extLst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984-4F2A-A42B-3DE2BD54C65C}"/>
              </c:ext>
            </c:extLst>
          </c:dPt>
          <c:dPt>
            <c:idx val="4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984-4F2A-A42B-3DE2BD54C65C}"/>
              </c:ext>
            </c:extLst>
          </c:dPt>
          <c:dPt>
            <c:idx val="5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984-4F2A-A42B-3DE2BD54C65C}"/>
              </c:ext>
            </c:extLst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984-4F2A-A42B-3DE2BD54C65C}"/>
              </c:ext>
            </c:extLst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984-4F2A-A42B-3DE2BD54C65C}"/>
              </c:ext>
            </c:extLst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5984-4F2A-A42B-3DE2BD54C65C}"/>
              </c:ext>
            </c:extLst>
          </c:dPt>
          <c:dPt>
            <c:idx val="9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5984-4F2A-A42B-3DE2BD54C65C}"/>
              </c:ext>
            </c:extLst>
          </c:dPt>
          <c:dPt>
            <c:idx val="1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5984-4F2A-A42B-3DE2BD54C65C}"/>
              </c:ext>
            </c:extLst>
          </c:dPt>
          <c:dPt>
            <c:idx val="11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5984-4F2A-A42B-3DE2BD54C65C}"/>
              </c:ext>
            </c:extLst>
          </c:dPt>
          <c:dPt>
            <c:idx val="12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5984-4F2A-A42B-3DE2BD54C65C}"/>
              </c:ext>
            </c:extLst>
          </c:dPt>
          <c:dPt>
            <c:idx val="13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5984-4F2A-A42B-3DE2BD54C65C}"/>
              </c:ext>
            </c:extLst>
          </c:dPt>
          <c:dPt>
            <c:idx val="14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5984-4F2A-A42B-3DE2BD54C65C}"/>
              </c:ext>
            </c:extLst>
          </c:dPt>
          <c:dPt>
            <c:idx val="15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5984-4F2A-A42B-3DE2BD54C65C}"/>
              </c:ext>
            </c:extLst>
          </c:dPt>
          <c:dPt>
            <c:idx val="16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5984-4F2A-A42B-3DE2BD54C65C}"/>
              </c:ext>
            </c:extLst>
          </c:dPt>
          <c:dLbls>
            <c:dLbl>
              <c:idx val="0"/>
              <c:layout>
                <c:manualLayout>
                  <c:x val="-7.2661217075386921E-3"/>
                  <c:y val="-0.1878306878306879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84-4F2A-A42B-3DE2BD54C65C}"/>
                </c:ext>
              </c:extLst>
            </c:dLbl>
            <c:dLbl>
              <c:idx val="1"/>
              <c:layout>
                <c:manualLayout>
                  <c:x val="-3.2697547683923904E-2"/>
                  <c:y val="-0.18518518518518559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84-4F2A-A42B-3DE2BD54C65C}"/>
                </c:ext>
              </c:extLst>
            </c:dLbl>
            <c:dLbl>
              <c:idx val="2"/>
              <c:layout>
                <c:manualLayout>
                  <c:x val="2.9199796891873551E-2"/>
                  <c:y val="-0.21164021164021171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84-4F2A-A42B-3DE2BD54C65C}"/>
                </c:ext>
              </c:extLst>
            </c:dLbl>
            <c:dLbl>
              <c:idx val="3"/>
              <c:layout>
                <c:manualLayout>
                  <c:x val="4.4855857595457252E-2"/>
                  <c:y val="-8.4656084656084762E-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84-4F2A-A42B-3DE2BD54C65C}"/>
                </c:ext>
              </c:extLst>
            </c:dLbl>
            <c:dLbl>
              <c:idx val="4"/>
              <c:layout>
                <c:manualLayout>
                  <c:x val="3.9963669391462307E-2"/>
                  <c:y val="-5.2910052910052924E-3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84-4F2A-A42B-3DE2BD54C65C}"/>
                </c:ext>
              </c:extLst>
            </c:dLbl>
            <c:dLbl>
              <c:idx val="5"/>
              <c:layout>
                <c:manualLayout>
                  <c:x val="5.8128973660308787E-2"/>
                  <c:y val="3.1746031746031744E-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984-4F2A-A42B-3DE2BD54C65C}"/>
                </c:ext>
              </c:extLst>
            </c:dLbl>
            <c:dLbl>
              <c:idx val="6"/>
              <c:layout>
                <c:manualLayout>
                  <c:x val="0.10899182561307925"/>
                  <c:y val="0.140211640211640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984-4F2A-A42B-3DE2BD54C65C}"/>
                </c:ext>
              </c:extLst>
            </c:dLbl>
            <c:dLbl>
              <c:idx val="7"/>
              <c:layout>
                <c:manualLayout>
                  <c:x val="3.6330608537693109E-3"/>
                  <c:y val="4.4124484439445284E-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984-4F2A-A42B-3DE2BD54C65C}"/>
                </c:ext>
              </c:extLst>
            </c:dLbl>
            <c:dLbl>
              <c:idx val="8"/>
              <c:layout>
                <c:manualLayout>
                  <c:x val="-0.19255222524977267"/>
                  <c:y val="0.12698412698412678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984-4F2A-A42B-3DE2BD54C65C}"/>
                </c:ext>
              </c:extLst>
            </c:dLbl>
            <c:dLbl>
              <c:idx val="9"/>
              <c:layout>
                <c:manualLayout>
                  <c:x val="-0.14471725775422564"/>
                  <c:y val="-2.1164021164021166E-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984-4F2A-A42B-3DE2BD54C65C}"/>
                </c:ext>
              </c:extLst>
            </c:dLbl>
            <c:dLbl>
              <c:idx val="10"/>
              <c:layout>
                <c:manualLayout>
                  <c:x val="-7.2525334878099382E-2"/>
                  <c:y val="-0.1164021164021164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984-4F2A-A42B-3DE2BD54C65C}"/>
                </c:ext>
              </c:extLst>
            </c:dLbl>
            <c:dLbl>
              <c:idx val="11"/>
              <c:layout>
                <c:manualLayout>
                  <c:x val="-7.9927338782924628E-2"/>
                  <c:y val="-0.10846560846560881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984-4F2A-A42B-3DE2BD54C65C}"/>
                </c:ext>
              </c:extLst>
            </c:dLbl>
            <c:dLbl>
              <c:idx val="12"/>
              <c:layout>
                <c:manualLayout>
                  <c:x val="-1.2715856022084433E-2"/>
                  <c:y val="-7.407407407407407E-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984-4F2A-A42B-3DE2BD54C65C}"/>
                </c:ext>
              </c:extLst>
            </c:dLbl>
            <c:dLbl>
              <c:idx val="13"/>
              <c:layout>
                <c:manualLayout>
                  <c:x val="-0.20708446866485014"/>
                  <c:y val="-1.8518518518518583E-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984-4F2A-A42B-3DE2BD54C65C}"/>
                </c:ext>
              </c:extLst>
            </c:dLbl>
            <c:dLbl>
              <c:idx val="14"/>
              <c:layout>
                <c:manualLayout>
                  <c:x val="-0.24704813805631345"/>
                  <c:y val="-0.1031746031746032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984-4F2A-A42B-3DE2BD54C65C}"/>
                </c:ext>
              </c:extLst>
            </c:dLbl>
            <c:dLbl>
              <c:idx val="15"/>
              <c:layout>
                <c:manualLayout>
                  <c:x val="-0.11444141689373273"/>
                  <c:y val="-0.21693121693121739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984-4F2A-A42B-3DE2BD54C65C}"/>
                </c:ext>
              </c:extLst>
            </c:dLbl>
            <c:dLbl>
              <c:idx val="16"/>
              <c:layout>
                <c:manualLayout>
                  <c:x val="3.4514078110808359E-2"/>
                  <c:y val="-0.19841269841269898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984-4F2A-A42B-3DE2BD54C65C}"/>
                </c:ext>
              </c:extLst>
            </c:dLbl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CatName val="1"/>
            <c:showPercent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Programi!$D$5:$D$17</c:f>
              <c:strCache>
                <c:ptCount val="13"/>
                <c:pt idx="0">
                  <c:v>СТАНОВАЊЕ, 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ПОЉОПРИВРЕДА И РУРАЛНИ РАЗВОЈ</c:v>
                </c:pt>
                <c:pt idx="4">
                  <c:v> ЗАШТИТА ЖИВОТНЕ СРЕДИНЕ</c:v>
                </c:pt>
                <c:pt idx="5">
                  <c:v>ОРГАНИЗАЦИЈА САОБРАЋАЈА И САОБРАЋАЈНА ИНФРАСТРУКТУРА</c:v>
                </c:pt>
                <c:pt idx="6">
                  <c:v>Основно образовање И ВАСПИТАЊЕ</c:v>
                </c:pt>
                <c:pt idx="7">
                  <c:v>СОЦИЈАЛНА И ДЕЧИЈА ЗАШТИТА </c:v>
                </c:pt>
                <c:pt idx="8">
                  <c:v>ЗДРАВСТВЕНА ЗАШТИТА</c:v>
                </c:pt>
                <c:pt idx="9">
                  <c:v>Развој културе и информисања</c:v>
                </c:pt>
                <c:pt idx="10">
                  <c:v>Развој спорта и омладине</c:v>
                </c:pt>
                <c:pt idx="11">
                  <c:v>ОПШТЕ УСЛУГЕ ЛОКАЛНЕ САМОУПРАВЕ</c:v>
                </c:pt>
                <c:pt idx="12">
                  <c:v>ПОЛИТИЧКИ СИСТЕМ ЛОКАЛНЕ САМОУПРАВЕ</c:v>
                </c:pt>
              </c:strCache>
            </c:strRef>
          </c:cat>
          <c:val>
            <c:numRef>
              <c:f>Programi!$E$5:$E$17</c:f>
              <c:numCache>
                <c:formatCode>#,##0</c:formatCode>
                <c:ptCount val="13"/>
                <c:pt idx="0">
                  <c:v>32535000</c:v>
                </c:pt>
                <c:pt idx="1">
                  <c:v>373739163</c:v>
                </c:pt>
                <c:pt idx="2">
                  <c:v>6000000</c:v>
                </c:pt>
                <c:pt idx="3">
                  <c:v>8810000</c:v>
                </c:pt>
                <c:pt idx="4">
                  <c:v>182327595</c:v>
                </c:pt>
                <c:pt idx="5">
                  <c:v>260495616</c:v>
                </c:pt>
                <c:pt idx="6">
                  <c:v>37390000</c:v>
                </c:pt>
                <c:pt idx="7">
                  <c:v>28662679</c:v>
                </c:pt>
                <c:pt idx="8">
                  <c:v>2000000</c:v>
                </c:pt>
                <c:pt idx="9">
                  <c:v>53529097</c:v>
                </c:pt>
                <c:pt idx="10">
                  <c:v>82318404</c:v>
                </c:pt>
                <c:pt idx="11">
                  <c:v>353738767</c:v>
                </c:pt>
                <c:pt idx="12">
                  <c:v>82062000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5984-4F2A-A42B-3DE2BD54C65C}"/>
            </c:ext>
          </c:extLst>
        </c:ser>
      </c:pie3D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607629427793044"/>
          <c:y val="0.37589947089947251"/>
          <c:w val="0.40236148955495138"/>
          <c:h val="0.36484126984127074"/>
        </c:manualLayout>
      </c:layout>
      <c:pie3DChart>
        <c:varyColors val="1"/>
        <c:ser>
          <c:idx val="0"/>
          <c:order val="0"/>
          <c:explosion val="9"/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84-4F2A-A42B-3DE2BD54C65C}"/>
              </c:ext>
            </c:extLst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984-4F2A-A42B-3DE2BD54C65C}"/>
              </c:ext>
            </c:extLst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984-4F2A-A42B-3DE2BD54C65C}"/>
              </c:ext>
            </c:extLst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984-4F2A-A42B-3DE2BD54C65C}"/>
              </c:ext>
            </c:extLst>
          </c:dPt>
          <c:dPt>
            <c:idx val="4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984-4F2A-A42B-3DE2BD54C65C}"/>
              </c:ext>
            </c:extLst>
          </c:dPt>
          <c:dPt>
            <c:idx val="5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984-4F2A-A42B-3DE2BD54C65C}"/>
              </c:ext>
            </c:extLst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984-4F2A-A42B-3DE2BD54C65C}"/>
              </c:ext>
            </c:extLst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984-4F2A-A42B-3DE2BD54C65C}"/>
              </c:ext>
            </c:extLst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5984-4F2A-A42B-3DE2BD54C65C}"/>
              </c:ext>
            </c:extLst>
          </c:dPt>
          <c:dPt>
            <c:idx val="9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5984-4F2A-A42B-3DE2BD54C65C}"/>
              </c:ext>
            </c:extLst>
          </c:dPt>
          <c:dPt>
            <c:idx val="1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5984-4F2A-A42B-3DE2BD54C65C}"/>
              </c:ext>
            </c:extLst>
          </c:dPt>
          <c:dPt>
            <c:idx val="11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5984-4F2A-A42B-3DE2BD54C65C}"/>
              </c:ext>
            </c:extLst>
          </c:dPt>
          <c:dPt>
            <c:idx val="12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5984-4F2A-A42B-3DE2BD54C65C}"/>
              </c:ext>
            </c:extLst>
          </c:dPt>
          <c:dPt>
            <c:idx val="13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5984-4F2A-A42B-3DE2BD54C65C}"/>
              </c:ext>
            </c:extLst>
          </c:dPt>
          <c:dPt>
            <c:idx val="14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5984-4F2A-A42B-3DE2BD54C65C}"/>
              </c:ext>
            </c:extLst>
          </c:dPt>
          <c:dPt>
            <c:idx val="15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5984-4F2A-A42B-3DE2BD54C65C}"/>
              </c:ext>
            </c:extLst>
          </c:dPt>
          <c:dPt>
            <c:idx val="16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5984-4F2A-A42B-3DE2BD54C65C}"/>
              </c:ext>
            </c:extLst>
          </c:dPt>
          <c:dLbls>
            <c:dLbl>
              <c:idx val="0"/>
              <c:layout>
                <c:manualLayout>
                  <c:x val="-7.2661217075386877E-3"/>
                  <c:y val="-0.1878306878306879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84-4F2A-A42B-3DE2BD54C65C}"/>
                </c:ext>
              </c:extLst>
            </c:dLbl>
            <c:dLbl>
              <c:idx val="1"/>
              <c:layout>
                <c:manualLayout>
                  <c:x val="-3.2697547683923862E-2"/>
                  <c:y val="-0.18518518518518551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84-4F2A-A42B-3DE2BD54C65C}"/>
                </c:ext>
              </c:extLst>
            </c:dLbl>
            <c:dLbl>
              <c:idx val="2"/>
              <c:layout>
                <c:manualLayout>
                  <c:x val="2.9199796891873551E-2"/>
                  <c:y val="-0.21164021164021171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84-4F2A-A42B-3DE2BD54C65C}"/>
                </c:ext>
              </c:extLst>
            </c:dLbl>
            <c:dLbl>
              <c:idx val="3"/>
              <c:layout>
                <c:manualLayout>
                  <c:x val="4.4855857595457252E-2"/>
                  <c:y val="-8.4656084656084762E-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84-4F2A-A42B-3DE2BD54C65C}"/>
                </c:ext>
              </c:extLst>
            </c:dLbl>
            <c:dLbl>
              <c:idx val="4"/>
              <c:layout>
                <c:manualLayout>
                  <c:x val="3.9963669391462307E-2"/>
                  <c:y val="-5.2910052910052924E-3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84-4F2A-A42B-3DE2BD54C65C}"/>
                </c:ext>
              </c:extLst>
            </c:dLbl>
            <c:dLbl>
              <c:idx val="5"/>
              <c:layout>
                <c:manualLayout>
                  <c:x val="0.13805631244323344"/>
                  <c:y val="7.9362996292130453E-3"/>
                </c:manualLayout>
              </c:layout>
              <c:dLblPos val="bestFit"/>
              <c:showCatName val="1"/>
              <c:showPercent val="1"/>
            </c:dLbl>
            <c:dLbl>
              <c:idx val="6"/>
              <c:layout>
                <c:manualLayout>
                  <c:x val="0.28701180744777482"/>
                  <c:y val="0.13492063492063489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984-4F2A-A42B-3DE2BD54C65C}"/>
                </c:ext>
              </c:extLst>
            </c:dLbl>
            <c:dLbl>
              <c:idx val="7"/>
              <c:layout>
                <c:manualLayout>
                  <c:x val="5.4495912806539634E-2"/>
                  <c:y val="0.1420078740157480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984-4F2A-A42B-3DE2BD54C65C}"/>
                </c:ext>
              </c:extLst>
            </c:dLbl>
            <c:dLbl>
              <c:idx val="8"/>
              <c:layout>
                <c:manualLayout>
                  <c:x val="-0.19255222524977267"/>
                  <c:y val="0.12698412698412678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984-4F2A-A42B-3DE2BD54C65C}"/>
                </c:ext>
              </c:extLst>
            </c:dLbl>
            <c:dLbl>
              <c:idx val="9"/>
              <c:layout>
                <c:manualLayout>
                  <c:x val="-0.14471725775422548"/>
                  <c:y val="-2.1164021164021166E-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984-4F2A-A42B-3DE2BD54C65C}"/>
                </c:ext>
              </c:extLst>
            </c:dLbl>
            <c:dLbl>
              <c:idx val="10"/>
              <c:layout>
                <c:manualLayout>
                  <c:x val="-7.2525334878099382E-2"/>
                  <c:y val="-0.1164021164021164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984-4F2A-A42B-3DE2BD54C65C}"/>
                </c:ext>
              </c:extLst>
            </c:dLbl>
            <c:dLbl>
              <c:idx val="11"/>
              <c:layout>
                <c:manualLayout>
                  <c:x val="-7.9927338782924628E-2"/>
                  <c:y val="-0.10846560846560874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984-4F2A-A42B-3DE2BD54C65C}"/>
                </c:ext>
              </c:extLst>
            </c:dLbl>
            <c:dLbl>
              <c:idx val="12"/>
              <c:layout>
                <c:manualLayout>
                  <c:x val="4.5413117638224414E-2"/>
                  <c:y val="-7.407407407407407E-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984-4F2A-A42B-3DE2BD54C65C}"/>
                </c:ext>
              </c:extLst>
            </c:dLbl>
            <c:dLbl>
              <c:idx val="13"/>
              <c:layout>
                <c:manualLayout>
                  <c:x val="-0.26339691189827491"/>
                  <c:y val="-0.17724888555597279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984-4F2A-A42B-3DE2BD54C65C}"/>
                </c:ext>
              </c:extLst>
            </c:dLbl>
            <c:dLbl>
              <c:idx val="14"/>
              <c:layout>
                <c:manualLayout>
                  <c:x val="-0.24704813805631329"/>
                  <c:y val="-0.10317460317460322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984-4F2A-A42B-3DE2BD54C65C}"/>
                </c:ext>
              </c:extLst>
            </c:dLbl>
            <c:dLbl>
              <c:idx val="15"/>
              <c:layout>
                <c:manualLayout>
                  <c:x val="-0.1144414168937328"/>
                  <c:y val="-0.21693121693121731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984-4F2A-A42B-3DE2BD54C65C}"/>
                </c:ext>
              </c:extLst>
            </c:dLbl>
            <c:dLbl>
              <c:idx val="16"/>
              <c:layout>
                <c:manualLayout>
                  <c:x val="3.4514078110808359E-2"/>
                  <c:y val="-0.19841269841269887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984-4F2A-A42B-3DE2BD54C65C}"/>
                </c:ext>
              </c:extLst>
            </c:dLbl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CatName val="1"/>
            <c:showPercent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Programi!$D$5:$D$18</c:f>
              <c:strCache>
                <c:ptCount val="14"/>
                <c:pt idx="0">
                  <c:v>СТАНОВАЊЕ, 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ПОЉОПРИВРЕДА И РУРАЛНИ РАЗВОЈ</c:v>
                </c:pt>
                <c:pt idx="4">
                  <c:v> ЗАШТИТА ЖИВОТНЕ СРЕДИНЕ</c:v>
                </c:pt>
                <c:pt idx="5">
                  <c:v>ОРГАНИЗАЦИЈА САОБРАЋАЈА И САОБРАЋАЈНА ИНФРАСТРУКТУРА</c:v>
                </c:pt>
                <c:pt idx="6">
                  <c:v>Основно образовање </c:v>
                </c:pt>
                <c:pt idx="7">
                  <c:v>СОЦИЈАЛНА И ДЕЧИЈА ЗАШТИТА </c:v>
                </c:pt>
                <c:pt idx="8">
                  <c:v>ЗДРАВСТВЕНА ЗАШТИТА</c:v>
                </c:pt>
                <c:pt idx="9">
                  <c:v>РАЗВОЈ КУЛТУРЕ И ИНФОРМИСАЊА</c:v>
                </c:pt>
                <c:pt idx="10">
                  <c:v>РАЗВОЈ СПОРТА И ОМЛАДИНЕ</c:v>
                </c:pt>
                <c:pt idx="11">
                  <c:v>ОПШТЕ УСЛУГЕ ЛОКАЛНЕ САМОУПРАВЕ</c:v>
                </c:pt>
                <c:pt idx="12">
                  <c:v>ПОЛИТИЧКИ СИСТЕМ ЛОКАЛНЕ САМОУПРАВЕ</c:v>
                </c:pt>
                <c:pt idx="13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Programi!$E$5:$E$18</c:f>
              <c:numCache>
                <c:formatCode>#,##0</c:formatCode>
                <c:ptCount val="14"/>
                <c:pt idx="0">
                  <c:v>145573483</c:v>
                </c:pt>
                <c:pt idx="1">
                  <c:v>656591349</c:v>
                </c:pt>
                <c:pt idx="2">
                  <c:v>12862478</c:v>
                </c:pt>
                <c:pt idx="3">
                  <c:v>4000000</c:v>
                </c:pt>
                <c:pt idx="4">
                  <c:v>324417270</c:v>
                </c:pt>
                <c:pt idx="5">
                  <c:v>679672650</c:v>
                </c:pt>
                <c:pt idx="6">
                  <c:v>105000000</c:v>
                </c:pt>
                <c:pt idx="7">
                  <c:v>24218071</c:v>
                </c:pt>
                <c:pt idx="8">
                  <c:v>4200000</c:v>
                </c:pt>
                <c:pt idx="9">
                  <c:v>63773615</c:v>
                </c:pt>
                <c:pt idx="10">
                  <c:v>247461900</c:v>
                </c:pt>
                <c:pt idx="11">
                  <c:v>736567829</c:v>
                </c:pt>
                <c:pt idx="12">
                  <c:v>110283428</c:v>
                </c:pt>
                <c:pt idx="13">
                  <c:v>75352694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5984-4F2A-A42B-3DE2BD54C65C}"/>
            </c:ext>
          </c:extLst>
        </c:ser>
      </c:pie3D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2CB039-CC31-48A4-8156-6B36281AE8EC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360BBF-6709-42DA-A6DE-B8193ABE792F}">
      <dgm:prSet phldrT="[Text]" custT="1"/>
      <dgm:spPr/>
      <dgm:t>
        <a:bodyPr vert="vert"/>
        <a:lstStyle/>
        <a:p>
          <a:r>
            <a:rPr lang="sr-Cyrl-RS" sz="3000" smtClean="0"/>
            <a:t>На основу чега се доноси буџет</a:t>
          </a:r>
          <a:r>
            <a:rPr lang="en-US" sz="3000" smtClean="0"/>
            <a:t>? </a:t>
          </a:r>
          <a:endParaRPr lang="en-US" sz="3000" dirty="0"/>
        </a:p>
      </dgm:t>
    </dgm:pt>
    <dgm:pt modelId="{F529A454-219A-454C-B138-14C3B361B39F}" type="parTrans" cxnId="{CFDBCFE1-4797-458E-A0CF-256D1699DCBD}">
      <dgm:prSet/>
      <dgm:spPr/>
      <dgm:t>
        <a:bodyPr/>
        <a:lstStyle/>
        <a:p>
          <a:endParaRPr lang="en-US"/>
        </a:p>
      </dgm:t>
    </dgm:pt>
    <dgm:pt modelId="{B5AC9C0B-1D20-4957-A866-89ED18231A73}" type="sibTrans" cxnId="{CFDBCFE1-4797-458E-A0CF-256D1699DCBD}">
      <dgm:prSet/>
      <dgm:spPr/>
      <dgm:t>
        <a:bodyPr/>
        <a:lstStyle/>
        <a:p>
          <a:endParaRPr lang="en-US"/>
        </a:p>
      </dgm:t>
    </dgm:pt>
    <dgm:pt modelId="{DA59984A-EA45-43D5-8622-7135015E39DC}">
      <dgm:prSet phldrT="[Text]" custT="1"/>
      <dgm:spPr/>
      <dgm:t>
        <a:bodyPr/>
        <a:lstStyle/>
        <a:p>
          <a:pPr algn="l"/>
          <a:r>
            <a:rPr lang="sr-Cyrl-RS" sz="1400" dirty="0" smtClean="0"/>
            <a:t>Статут градске општине</a:t>
          </a:r>
          <a:endParaRPr lang="en-US" sz="1400" dirty="0"/>
        </a:p>
      </dgm:t>
    </dgm:pt>
    <dgm:pt modelId="{346E9DC4-0947-473F-AED9-9AECED92978F}" type="parTrans" cxnId="{5CB019DC-D02B-4F72-8799-DCEC8949294E}">
      <dgm:prSet/>
      <dgm:spPr/>
      <dgm:t>
        <a:bodyPr/>
        <a:lstStyle/>
        <a:p>
          <a:endParaRPr lang="en-US"/>
        </a:p>
      </dgm:t>
    </dgm:pt>
    <dgm:pt modelId="{518CC24E-4035-4B8A-A82C-EA8D78A041FF}" type="sibTrans" cxnId="{5CB019DC-D02B-4F72-8799-DCEC8949294E}">
      <dgm:prSet/>
      <dgm:spPr/>
      <dgm:t>
        <a:bodyPr/>
        <a:lstStyle/>
        <a:p>
          <a:endParaRPr lang="en-US"/>
        </a:p>
      </dgm:t>
    </dgm:pt>
    <dgm:pt modelId="{12F72430-90C8-46E7-9363-A8933111BAFD}">
      <dgm:prSet phldrT="[Text]" custT="1"/>
      <dgm:spPr/>
      <dgm:t>
        <a:bodyPr/>
        <a:lstStyle/>
        <a:p>
          <a:pPr algn="l"/>
          <a:r>
            <a:rPr lang="sr-Cyrl-RS" sz="1400" dirty="0"/>
            <a:t>Потребе буџетских корисника</a:t>
          </a:r>
          <a:endParaRPr lang="en-US" sz="1400" dirty="0"/>
        </a:p>
      </dgm:t>
    </dgm:pt>
    <dgm:pt modelId="{9324F21A-CF22-404B-991C-F0FAD04F1E1A}" type="parTrans" cxnId="{4EE02A3D-8F83-4292-A026-1515ED03FF36}">
      <dgm:prSet/>
      <dgm:spPr/>
      <dgm:t>
        <a:bodyPr/>
        <a:lstStyle/>
        <a:p>
          <a:endParaRPr lang="en-US"/>
        </a:p>
      </dgm:t>
    </dgm:pt>
    <dgm:pt modelId="{DF00040C-AB67-4D43-B520-7E02E511DCB9}" type="sibTrans" cxnId="{4EE02A3D-8F83-4292-A026-1515ED03FF36}">
      <dgm:prSet/>
      <dgm:spPr/>
      <dgm:t>
        <a:bodyPr/>
        <a:lstStyle/>
        <a:p>
          <a:endParaRPr lang="en-US"/>
        </a:p>
      </dgm:t>
    </dgm:pt>
    <dgm:pt modelId="{CACC7C31-0A19-4B77-8109-9AAB9EC25D20}">
      <dgm:prSet phldrT="[Text]" custT="1"/>
      <dgm:spPr/>
      <dgm:t>
        <a:bodyPr/>
        <a:lstStyle/>
        <a:p>
          <a:pPr algn="l"/>
          <a:r>
            <a:rPr lang="sr-Cyrl-RS" sz="1400" dirty="0"/>
            <a:t>Започети пројекти из ранијих година</a:t>
          </a:r>
          <a:endParaRPr lang="en-US" sz="1400" dirty="0"/>
        </a:p>
      </dgm:t>
    </dgm:pt>
    <dgm:pt modelId="{F68F9F1A-A0AC-4627-BB76-A21CB9C16ACA}" type="parTrans" cxnId="{C3F3E9EA-BE7C-42FA-A974-B6909D195A40}">
      <dgm:prSet/>
      <dgm:spPr/>
      <dgm:t>
        <a:bodyPr/>
        <a:lstStyle/>
        <a:p>
          <a:endParaRPr lang="en-US"/>
        </a:p>
      </dgm:t>
    </dgm:pt>
    <dgm:pt modelId="{D22C3584-0D16-4A12-B343-F9C335256014}" type="sibTrans" cxnId="{C3F3E9EA-BE7C-42FA-A974-B6909D195A40}">
      <dgm:prSet/>
      <dgm:spPr/>
      <dgm:t>
        <a:bodyPr/>
        <a:lstStyle/>
        <a:p>
          <a:endParaRPr lang="en-US"/>
        </a:p>
      </dgm:t>
    </dgm:pt>
    <dgm:pt modelId="{24C9F698-7D4E-4709-8117-FB7CF1BB6ECA}">
      <dgm:prSet phldrT="[Text]" custT="1"/>
      <dgm:spPr/>
      <dgm:t>
        <a:bodyPr/>
        <a:lstStyle/>
        <a:p>
          <a:pPr algn="l"/>
          <a:r>
            <a:rPr lang="sr-Cyrl-RS" sz="1400" dirty="0"/>
            <a:t>Остварење прошлогодишњег буџета</a:t>
          </a:r>
          <a:endParaRPr lang="en-US" sz="1400" dirty="0"/>
        </a:p>
      </dgm:t>
    </dgm:pt>
    <dgm:pt modelId="{B764CED6-B38C-4590-855F-1F4460EB1A27}" type="parTrans" cxnId="{04C92B63-107A-49B7-9300-E9098DE5DF6A}">
      <dgm:prSet/>
      <dgm:spPr/>
      <dgm:t>
        <a:bodyPr/>
        <a:lstStyle/>
        <a:p>
          <a:endParaRPr lang="en-US"/>
        </a:p>
      </dgm:t>
    </dgm:pt>
    <dgm:pt modelId="{F823D820-3815-46B0-8D53-E3C09C351FFB}" type="sibTrans" cxnId="{04C92B63-107A-49B7-9300-E9098DE5DF6A}">
      <dgm:prSet/>
      <dgm:spPr/>
      <dgm:t>
        <a:bodyPr/>
        <a:lstStyle/>
        <a:p>
          <a:endParaRPr lang="en-US"/>
        </a:p>
      </dgm:t>
    </dgm:pt>
    <dgm:pt modelId="{0150A799-C83B-499D-BB9F-10C758CEFD9B}">
      <dgm:prSet phldrT="[Text]" custT="1"/>
      <dgm:spPr/>
      <dgm:t>
        <a:bodyPr anchor="t"/>
        <a:lstStyle/>
        <a:p>
          <a:pPr algn="l"/>
          <a:r>
            <a:rPr lang="sr-Cyrl-RS" sz="1400" dirty="0" smtClean="0"/>
            <a:t>Закони и прописи:</a:t>
          </a:r>
        </a:p>
        <a:p>
          <a:pPr algn="l"/>
          <a:r>
            <a:rPr lang="sr-Cyrl-RS" sz="1400" dirty="0" smtClean="0"/>
            <a:t>– Закон о финансирању локалне самоуправе,</a:t>
          </a:r>
          <a:endParaRPr lang="sr-Latn-RS" sz="1400" dirty="0" smtClean="0"/>
        </a:p>
        <a:p>
          <a:pPr algn="l"/>
          <a:r>
            <a:rPr lang="sr-Cyrl-RS" sz="1400" dirty="0" smtClean="0"/>
            <a:t>– Закон о буџетском систему,</a:t>
          </a:r>
          <a:endParaRPr lang="sr-Latn-RS" sz="1400" dirty="0" smtClean="0"/>
        </a:p>
        <a:p>
          <a:pPr algn="l"/>
          <a:r>
            <a:rPr lang="sr-Cyrl-RS" sz="1400" dirty="0" smtClean="0"/>
            <a:t>–  Закон о локалној самоуправи, </a:t>
          </a:r>
          <a:endParaRPr lang="sr-Latn-RS" sz="1400" dirty="0" smtClean="0"/>
        </a:p>
        <a:p>
          <a:pPr algn="l"/>
          <a:r>
            <a:rPr lang="sr-Cyrl-RS" sz="1400" dirty="0" smtClean="0"/>
            <a:t>–  Упутство Министарства финансија</a:t>
          </a:r>
          <a:r>
            <a:rPr lang="en-US" sz="1400" dirty="0" smtClean="0"/>
            <a:t>, </a:t>
          </a:r>
          <a:r>
            <a:rPr lang="sr-Cyrl-RS" sz="1400" dirty="0" smtClean="0"/>
            <a:t>односно Града Београда за припрему одлуке о буџету за 2025. годину и др. </a:t>
          </a:r>
        </a:p>
        <a:p>
          <a:pPr algn="l"/>
          <a:r>
            <a:rPr lang="sr-Cyrl-RS" sz="1400" dirty="0" smtClean="0"/>
            <a:t>– Одлуке о расподели средстава између града и градских општина </a:t>
          </a:r>
        </a:p>
        <a:p>
          <a:pPr algn="l"/>
          <a:r>
            <a:rPr lang="sr-Cyrl-RS" sz="1400" dirty="0" smtClean="0"/>
            <a:t>– Упутства за програмски буџет</a:t>
          </a:r>
        </a:p>
        <a:p>
          <a:pPr algn="l"/>
          <a:r>
            <a:rPr lang="sr-Cyrl-RS" sz="1400" dirty="0" smtClean="0"/>
            <a:t>– Стратегије развоја Градске општине Обреновац </a:t>
          </a:r>
        </a:p>
        <a:p>
          <a:pPr algn="l"/>
          <a:r>
            <a:rPr lang="sr-Cyrl-RS" sz="1400" dirty="0" smtClean="0"/>
            <a:t>– Акциони планови за поједине области</a:t>
          </a:r>
          <a:endParaRPr lang="sr-Cyrl-RS" sz="1400" dirty="0"/>
        </a:p>
      </dgm:t>
    </dgm:pt>
    <dgm:pt modelId="{C4F81D71-55D6-477B-91FF-B7E8CDA27FA4}" type="sibTrans" cxnId="{2258ECB3-705E-4310-8AB9-ADAE767310BF}">
      <dgm:prSet/>
      <dgm:spPr/>
      <dgm:t>
        <a:bodyPr/>
        <a:lstStyle/>
        <a:p>
          <a:endParaRPr lang="en-US"/>
        </a:p>
      </dgm:t>
    </dgm:pt>
    <dgm:pt modelId="{F2167233-387A-4C2A-92FA-201B800AF2E5}" type="parTrans" cxnId="{2258ECB3-705E-4310-8AB9-ADAE767310BF}">
      <dgm:prSet/>
      <dgm:spPr/>
      <dgm:t>
        <a:bodyPr/>
        <a:lstStyle/>
        <a:p>
          <a:endParaRPr lang="en-US"/>
        </a:p>
      </dgm:t>
    </dgm:pt>
    <dgm:pt modelId="{25DAE38A-FD8C-46C3-B34D-A50FB369E7DF}" type="pres">
      <dgm:prSet presAssocID="{0E2CB039-CC31-48A4-8156-6B36281AE8E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26C9DD-3124-450D-81B6-4B010B30C520}" type="pres">
      <dgm:prSet presAssocID="{00360BBF-6709-42DA-A6DE-B8193ABE792F}" presName="root1" presStyleCnt="0"/>
      <dgm:spPr/>
    </dgm:pt>
    <dgm:pt modelId="{D1C52863-34A6-4E04-9740-6E0567681A8F}" type="pres">
      <dgm:prSet presAssocID="{00360BBF-6709-42DA-A6DE-B8193ABE792F}" presName="LevelOneTextNode" presStyleLbl="node0" presStyleIdx="0" presStyleCnt="1" custScaleX="183914" custScaleY="901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BE3A7D-7CD3-413D-AA64-9100FA79E8D0}" type="pres">
      <dgm:prSet presAssocID="{00360BBF-6709-42DA-A6DE-B8193ABE792F}" presName="level2hierChild" presStyleCnt="0"/>
      <dgm:spPr/>
    </dgm:pt>
    <dgm:pt modelId="{25CF5DCC-0AE9-4D09-ABC1-8BE4D97FDFCB}" type="pres">
      <dgm:prSet presAssocID="{F2167233-387A-4C2A-92FA-201B800AF2E5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61AA8207-A6A4-4905-9FD1-93C90724B340}" type="pres">
      <dgm:prSet presAssocID="{F2167233-387A-4C2A-92FA-201B800AF2E5}" presName="connTx" presStyleLbl="parChTrans1D2" presStyleIdx="0" presStyleCnt="5"/>
      <dgm:spPr/>
      <dgm:t>
        <a:bodyPr/>
        <a:lstStyle/>
        <a:p>
          <a:endParaRPr lang="en-US"/>
        </a:p>
      </dgm:t>
    </dgm:pt>
    <dgm:pt modelId="{E4E2AF43-D45C-43E2-8E5A-8B4F8328AA50}" type="pres">
      <dgm:prSet presAssocID="{0150A799-C83B-499D-BB9F-10C758CEFD9B}" presName="root2" presStyleCnt="0"/>
      <dgm:spPr/>
    </dgm:pt>
    <dgm:pt modelId="{AD67EDBF-32B4-495C-A262-4812FBE80932}" type="pres">
      <dgm:prSet presAssocID="{0150A799-C83B-499D-BB9F-10C758CEFD9B}" presName="LevelTwoTextNode" presStyleLbl="node2" presStyleIdx="0" presStyleCnt="5" custScaleX="189790" custScaleY="296076" custLinFactNeighborX="924" custLinFactNeighborY="60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88E36A-E711-4840-AED6-01651340FCD0}" type="pres">
      <dgm:prSet presAssocID="{0150A799-C83B-499D-BB9F-10C758CEFD9B}" presName="level3hierChild" presStyleCnt="0"/>
      <dgm:spPr/>
    </dgm:pt>
    <dgm:pt modelId="{F1903401-CDA9-4777-A04C-F19A89F110A0}" type="pres">
      <dgm:prSet presAssocID="{346E9DC4-0947-473F-AED9-9AECED92978F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D23E054D-0742-441B-9D09-9EB576968A6E}" type="pres">
      <dgm:prSet presAssocID="{346E9DC4-0947-473F-AED9-9AECED92978F}" presName="connTx" presStyleLbl="parChTrans1D2" presStyleIdx="1" presStyleCnt="5"/>
      <dgm:spPr/>
      <dgm:t>
        <a:bodyPr/>
        <a:lstStyle/>
        <a:p>
          <a:endParaRPr lang="en-US"/>
        </a:p>
      </dgm:t>
    </dgm:pt>
    <dgm:pt modelId="{145ADC9F-A830-493F-9981-28A949B5D57E}" type="pres">
      <dgm:prSet presAssocID="{DA59984A-EA45-43D5-8622-7135015E39DC}" presName="root2" presStyleCnt="0"/>
      <dgm:spPr/>
    </dgm:pt>
    <dgm:pt modelId="{A288E7CD-845A-4B30-8D9E-0FCFF4059FF8}" type="pres">
      <dgm:prSet presAssocID="{DA59984A-EA45-43D5-8622-7135015E39DC}" presName="LevelTwoTextNode" presStyleLbl="node2" presStyleIdx="1" presStyleCnt="5" custScaleX="188329" custScaleY="296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F56EA1-EF0C-41F7-A64B-4E0DC746E609}" type="pres">
      <dgm:prSet presAssocID="{DA59984A-EA45-43D5-8622-7135015E39DC}" presName="level3hierChild" presStyleCnt="0"/>
      <dgm:spPr/>
    </dgm:pt>
    <dgm:pt modelId="{531482B3-13DA-4E77-8EF9-7A508768A321}" type="pres">
      <dgm:prSet presAssocID="{9324F21A-CF22-404B-991C-F0FAD04F1E1A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92BF821D-14E3-40BB-B3C5-212A94A9CA22}" type="pres">
      <dgm:prSet presAssocID="{9324F21A-CF22-404B-991C-F0FAD04F1E1A}" presName="connTx" presStyleLbl="parChTrans1D2" presStyleIdx="2" presStyleCnt="5"/>
      <dgm:spPr/>
      <dgm:t>
        <a:bodyPr/>
        <a:lstStyle/>
        <a:p>
          <a:endParaRPr lang="en-US"/>
        </a:p>
      </dgm:t>
    </dgm:pt>
    <dgm:pt modelId="{CB322892-7746-46FA-9A5A-A13AAAB16AEB}" type="pres">
      <dgm:prSet presAssocID="{12F72430-90C8-46E7-9363-A8933111BAFD}" presName="root2" presStyleCnt="0"/>
      <dgm:spPr/>
    </dgm:pt>
    <dgm:pt modelId="{573F9BF2-AC82-43FC-A361-118085DB3D65}" type="pres">
      <dgm:prSet presAssocID="{12F72430-90C8-46E7-9363-A8933111BAFD}" presName="LevelTwoTextNode" presStyleLbl="node2" presStyleIdx="2" presStyleCnt="5" custScaleX="188642" custScaleY="481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F1B72F-BD92-4E4B-8B73-2DBC7440818F}" type="pres">
      <dgm:prSet presAssocID="{12F72430-90C8-46E7-9363-A8933111BAFD}" presName="level3hierChild" presStyleCnt="0"/>
      <dgm:spPr/>
    </dgm:pt>
    <dgm:pt modelId="{EE8B77DA-77C5-46AD-80A2-BD307CFE9F0A}" type="pres">
      <dgm:prSet presAssocID="{F68F9F1A-A0AC-4627-BB76-A21CB9C16ACA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7E8E6685-0078-4B86-BC52-3A0FBAF76686}" type="pres">
      <dgm:prSet presAssocID="{F68F9F1A-A0AC-4627-BB76-A21CB9C16ACA}" presName="connTx" presStyleLbl="parChTrans1D2" presStyleIdx="3" presStyleCnt="5"/>
      <dgm:spPr/>
      <dgm:t>
        <a:bodyPr/>
        <a:lstStyle/>
        <a:p>
          <a:endParaRPr lang="en-US"/>
        </a:p>
      </dgm:t>
    </dgm:pt>
    <dgm:pt modelId="{4C9B0C12-D40F-4085-B321-C72DDFDB9D14}" type="pres">
      <dgm:prSet presAssocID="{CACC7C31-0A19-4B77-8109-9AAB9EC25D20}" presName="root2" presStyleCnt="0"/>
      <dgm:spPr/>
    </dgm:pt>
    <dgm:pt modelId="{B2DE3A8A-BA09-499F-9C72-0630724E4538}" type="pres">
      <dgm:prSet presAssocID="{CACC7C31-0A19-4B77-8109-9AAB9EC25D20}" presName="LevelTwoTextNode" presStyleLbl="node2" presStyleIdx="3" presStyleCnt="5" custScaleX="188676" custScaleY="480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5055FE-8B42-4143-ADD3-8E6B554691DD}" type="pres">
      <dgm:prSet presAssocID="{CACC7C31-0A19-4B77-8109-9AAB9EC25D20}" presName="level3hierChild" presStyleCnt="0"/>
      <dgm:spPr/>
    </dgm:pt>
    <dgm:pt modelId="{69201674-1235-4FA7-9CBC-B675F6713E38}" type="pres">
      <dgm:prSet presAssocID="{B764CED6-B38C-4590-855F-1F4460EB1A27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EE9BE54A-48D2-43A6-AD4C-394C0EDDA292}" type="pres">
      <dgm:prSet presAssocID="{B764CED6-B38C-4590-855F-1F4460EB1A27}" presName="connTx" presStyleLbl="parChTrans1D2" presStyleIdx="4" presStyleCnt="5"/>
      <dgm:spPr/>
      <dgm:t>
        <a:bodyPr/>
        <a:lstStyle/>
        <a:p>
          <a:endParaRPr lang="en-US"/>
        </a:p>
      </dgm:t>
    </dgm:pt>
    <dgm:pt modelId="{991F253B-0E4F-40EA-A604-E0113D6B712C}" type="pres">
      <dgm:prSet presAssocID="{24C9F698-7D4E-4709-8117-FB7CF1BB6ECA}" presName="root2" presStyleCnt="0"/>
      <dgm:spPr/>
    </dgm:pt>
    <dgm:pt modelId="{94F14A6F-3CD0-4A17-88D3-6F4D0EB2D4E6}" type="pres">
      <dgm:prSet presAssocID="{24C9F698-7D4E-4709-8117-FB7CF1BB6ECA}" presName="LevelTwoTextNode" presStyleLbl="node2" presStyleIdx="4" presStyleCnt="5" custScaleX="189623" custScaleY="497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A4DBB5-5792-469E-B23C-2F896481FC4D}" type="pres">
      <dgm:prSet presAssocID="{24C9F698-7D4E-4709-8117-FB7CF1BB6ECA}" presName="level3hierChild" presStyleCnt="0"/>
      <dgm:spPr/>
    </dgm:pt>
  </dgm:ptLst>
  <dgm:cxnLst>
    <dgm:cxn modelId="{5CB019DC-D02B-4F72-8799-DCEC8949294E}" srcId="{00360BBF-6709-42DA-A6DE-B8193ABE792F}" destId="{DA59984A-EA45-43D5-8622-7135015E39DC}" srcOrd="1" destOrd="0" parTransId="{346E9DC4-0947-473F-AED9-9AECED92978F}" sibTransId="{518CC24E-4035-4B8A-A82C-EA8D78A041FF}"/>
    <dgm:cxn modelId="{11204613-3305-432E-A9A2-0D2DE4FBDD06}" type="presOf" srcId="{12F72430-90C8-46E7-9363-A8933111BAFD}" destId="{573F9BF2-AC82-43FC-A361-118085DB3D65}" srcOrd="0" destOrd="0" presId="urn:microsoft.com/office/officeart/2008/layout/HorizontalMultiLevelHierarchy"/>
    <dgm:cxn modelId="{6C110CDA-864D-4B43-8546-30A13AE08F86}" type="presOf" srcId="{24C9F698-7D4E-4709-8117-FB7CF1BB6ECA}" destId="{94F14A6F-3CD0-4A17-88D3-6F4D0EB2D4E6}" srcOrd="0" destOrd="0" presId="urn:microsoft.com/office/officeart/2008/layout/HorizontalMultiLevelHierarchy"/>
    <dgm:cxn modelId="{C4E7211F-6C43-4B51-8857-2B3FB6503B07}" type="presOf" srcId="{F2167233-387A-4C2A-92FA-201B800AF2E5}" destId="{61AA8207-A6A4-4905-9FD1-93C90724B340}" srcOrd="1" destOrd="0" presId="urn:microsoft.com/office/officeart/2008/layout/HorizontalMultiLevelHierarchy"/>
    <dgm:cxn modelId="{C3F3E9EA-BE7C-42FA-A974-B6909D195A40}" srcId="{00360BBF-6709-42DA-A6DE-B8193ABE792F}" destId="{CACC7C31-0A19-4B77-8109-9AAB9EC25D20}" srcOrd="3" destOrd="0" parTransId="{F68F9F1A-A0AC-4627-BB76-A21CB9C16ACA}" sibTransId="{D22C3584-0D16-4A12-B343-F9C335256014}"/>
    <dgm:cxn modelId="{1E59024C-84F6-4C4F-A2DB-DD19DA7812B4}" type="presOf" srcId="{0150A799-C83B-499D-BB9F-10C758CEFD9B}" destId="{AD67EDBF-32B4-495C-A262-4812FBE80932}" srcOrd="0" destOrd="0" presId="urn:microsoft.com/office/officeart/2008/layout/HorizontalMultiLevelHierarchy"/>
    <dgm:cxn modelId="{4EE02A3D-8F83-4292-A026-1515ED03FF36}" srcId="{00360BBF-6709-42DA-A6DE-B8193ABE792F}" destId="{12F72430-90C8-46E7-9363-A8933111BAFD}" srcOrd="2" destOrd="0" parTransId="{9324F21A-CF22-404B-991C-F0FAD04F1E1A}" sibTransId="{DF00040C-AB67-4D43-B520-7E02E511DCB9}"/>
    <dgm:cxn modelId="{4FED8081-B9E0-4F96-A29F-1C4FCEBE5B67}" type="presOf" srcId="{F68F9F1A-A0AC-4627-BB76-A21CB9C16ACA}" destId="{EE8B77DA-77C5-46AD-80A2-BD307CFE9F0A}" srcOrd="0" destOrd="0" presId="urn:microsoft.com/office/officeart/2008/layout/HorizontalMultiLevelHierarchy"/>
    <dgm:cxn modelId="{97D53E98-8F3F-48CA-A272-D5611ACC9B70}" type="presOf" srcId="{F2167233-387A-4C2A-92FA-201B800AF2E5}" destId="{25CF5DCC-0AE9-4D09-ABC1-8BE4D97FDFCB}" srcOrd="0" destOrd="0" presId="urn:microsoft.com/office/officeart/2008/layout/HorizontalMultiLevelHierarchy"/>
    <dgm:cxn modelId="{EF26DB29-E911-4CE4-B8F5-86C468E45F43}" type="presOf" srcId="{B764CED6-B38C-4590-855F-1F4460EB1A27}" destId="{EE9BE54A-48D2-43A6-AD4C-394C0EDDA292}" srcOrd="1" destOrd="0" presId="urn:microsoft.com/office/officeart/2008/layout/HorizontalMultiLevelHierarchy"/>
    <dgm:cxn modelId="{04C92B63-107A-49B7-9300-E9098DE5DF6A}" srcId="{00360BBF-6709-42DA-A6DE-B8193ABE792F}" destId="{24C9F698-7D4E-4709-8117-FB7CF1BB6ECA}" srcOrd="4" destOrd="0" parTransId="{B764CED6-B38C-4590-855F-1F4460EB1A27}" sibTransId="{F823D820-3815-46B0-8D53-E3C09C351FFB}"/>
    <dgm:cxn modelId="{3FC56A1D-3F15-48EE-B38A-AB8BA89E9A55}" type="presOf" srcId="{9324F21A-CF22-404B-991C-F0FAD04F1E1A}" destId="{92BF821D-14E3-40BB-B3C5-212A94A9CA22}" srcOrd="1" destOrd="0" presId="urn:microsoft.com/office/officeart/2008/layout/HorizontalMultiLevelHierarchy"/>
    <dgm:cxn modelId="{9F1CF933-1962-4D6B-B313-105EED518939}" type="presOf" srcId="{0E2CB039-CC31-48A4-8156-6B36281AE8EC}" destId="{25DAE38A-FD8C-46C3-B34D-A50FB369E7DF}" srcOrd="0" destOrd="0" presId="urn:microsoft.com/office/officeart/2008/layout/HorizontalMultiLevelHierarchy"/>
    <dgm:cxn modelId="{2AB6B460-39EE-4396-88C0-DF3B1745976C}" type="presOf" srcId="{F68F9F1A-A0AC-4627-BB76-A21CB9C16ACA}" destId="{7E8E6685-0078-4B86-BC52-3A0FBAF76686}" srcOrd="1" destOrd="0" presId="urn:microsoft.com/office/officeart/2008/layout/HorizontalMultiLevelHierarchy"/>
    <dgm:cxn modelId="{637EBA90-51AB-485A-85B1-443D4C921340}" type="presOf" srcId="{346E9DC4-0947-473F-AED9-9AECED92978F}" destId="{D23E054D-0742-441B-9D09-9EB576968A6E}" srcOrd="1" destOrd="0" presId="urn:microsoft.com/office/officeart/2008/layout/HorizontalMultiLevelHierarchy"/>
    <dgm:cxn modelId="{CFDBCFE1-4797-458E-A0CF-256D1699DCBD}" srcId="{0E2CB039-CC31-48A4-8156-6B36281AE8EC}" destId="{00360BBF-6709-42DA-A6DE-B8193ABE792F}" srcOrd="0" destOrd="0" parTransId="{F529A454-219A-454C-B138-14C3B361B39F}" sibTransId="{B5AC9C0B-1D20-4957-A866-89ED18231A73}"/>
    <dgm:cxn modelId="{2785194F-C4C7-4F30-97A2-410C12986C21}" type="presOf" srcId="{DA59984A-EA45-43D5-8622-7135015E39DC}" destId="{A288E7CD-845A-4B30-8D9E-0FCFF4059FF8}" srcOrd="0" destOrd="0" presId="urn:microsoft.com/office/officeart/2008/layout/HorizontalMultiLevelHierarchy"/>
    <dgm:cxn modelId="{C37717C9-93C0-49FF-B762-3BAA9A9D3123}" type="presOf" srcId="{B764CED6-B38C-4590-855F-1F4460EB1A27}" destId="{69201674-1235-4FA7-9CBC-B675F6713E38}" srcOrd="0" destOrd="0" presId="urn:microsoft.com/office/officeart/2008/layout/HorizontalMultiLevelHierarchy"/>
    <dgm:cxn modelId="{01B8A6C6-E063-492D-92DD-C499FFC0A9EE}" type="presOf" srcId="{9324F21A-CF22-404B-991C-F0FAD04F1E1A}" destId="{531482B3-13DA-4E77-8EF9-7A508768A321}" srcOrd="0" destOrd="0" presId="urn:microsoft.com/office/officeart/2008/layout/HorizontalMultiLevelHierarchy"/>
    <dgm:cxn modelId="{83FD2F6A-1E8C-4A64-AA78-307B223E6B52}" type="presOf" srcId="{346E9DC4-0947-473F-AED9-9AECED92978F}" destId="{F1903401-CDA9-4777-A04C-F19A89F110A0}" srcOrd="0" destOrd="0" presId="urn:microsoft.com/office/officeart/2008/layout/HorizontalMultiLevelHierarchy"/>
    <dgm:cxn modelId="{AFB63CA2-E89C-4F56-8A9A-599CFFEB9900}" type="presOf" srcId="{00360BBF-6709-42DA-A6DE-B8193ABE792F}" destId="{D1C52863-34A6-4E04-9740-6E0567681A8F}" srcOrd="0" destOrd="0" presId="urn:microsoft.com/office/officeart/2008/layout/HorizontalMultiLevelHierarchy"/>
    <dgm:cxn modelId="{541C45A3-62CF-4324-AA46-EEE07E4812D4}" type="presOf" srcId="{CACC7C31-0A19-4B77-8109-9AAB9EC25D20}" destId="{B2DE3A8A-BA09-499F-9C72-0630724E4538}" srcOrd="0" destOrd="0" presId="urn:microsoft.com/office/officeart/2008/layout/HorizontalMultiLevelHierarchy"/>
    <dgm:cxn modelId="{2258ECB3-705E-4310-8AB9-ADAE767310BF}" srcId="{00360BBF-6709-42DA-A6DE-B8193ABE792F}" destId="{0150A799-C83B-499D-BB9F-10C758CEFD9B}" srcOrd="0" destOrd="0" parTransId="{F2167233-387A-4C2A-92FA-201B800AF2E5}" sibTransId="{C4F81D71-55D6-477B-91FF-B7E8CDA27FA4}"/>
    <dgm:cxn modelId="{637F8E44-0305-43E0-9BA4-FC07BF35BC36}" type="presParOf" srcId="{25DAE38A-FD8C-46C3-B34D-A50FB369E7DF}" destId="{CB26C9DD-3124-450D-81B6-4B010B30C520}" srcOrd="0" destOrd="0" presId="urn:microsoft.com/office/officeart/2008/layout/HorizontalMultiLevelHierarchy"/>
    <dgm:cxn modelId="{8E436DCC-BD42-4F44-98C1-5F46E541BD30}" type="presParOf" srcId="{CB26C9DD-3124-450D-81B6-4B010B30C520}" destId="{D1C52863-34A6-4E04-9740-6E0567681A8F}" srcOrd="0" destOrd="0" presId="urn:microsoft.com/office/officeart/2008/layout/HorizontalMultiLevelHierarchy"/>
    <dgm:cxn modelId="{C956B646-D500-4D22-ADEF-84B0D462C308}" type="presParOf" srcId="{CB26C9DD-3124-450D-81B6-4B010B30C520}" destId="{CFBE3A7D-7CD3-413D-AA64-9100FA79E8D0}" srcOrd="1" destOrd="0" presId="urn:microsoft.com/office/officeart/2008/layout/HorizontalMultiLevelHierarchy"/>
    <dgm:cxn modelId="{206C6BCA-6000-4876-A7FB-3321975D69BC}" type="presParOf" srcId="{CFBE3A7D-7CD3-413D-AA64-9100FA79E8D0}" destId="{25CF5DCC-0AE9-4D09-ABC1-8BE4D97FDFCB}" srcOrd="0" destOrd="0" presId="urn:microsoft.com/office/officeart/2008/layout/HorizontalMultiLevelHierarchy"/>
    <dgm:cxn modelId="{2E17DCB2-2B50-4821-888B-801B9E116B23}" type="presParOf" srcId="{25CF5DCC-0AE9-4D09-ABC1-8BE4D97FDFCB}" destId="{61AA8207-A6A4-4905-9FD1-93C90724B340}" srcOrd="0" destOrd="0" presId="urn:microsoft.com/office/officeart/2008/layout/HorizontalMultiLevelHierarchy"/>
    <dgm:cxn modelId="{567A1BE6-3389-47B8-A914-CFA2A3C084EE}" type="presParOf" srcId="{CFBE3A7D-7CD3-413D-AA64-9100FA79E8D0}" destId="{E4E2AF43-D45C-43E2-8E5A-8B4F8328AA50}" srcOrd="1" destOrd="0" presId="urn:microsoft.com/office/officeart/2008/layout/HorizontalMultiLevelHierarchy"/>
    <dgm:cxn modelId="{456F559B-2CAB-4B90-B685-CE610FFF8E24}" type="presParOf" srcId="{E4E2AF43-D45C-43E2-8E5A-8B4F8328AA50}" destId="{AD67EDBF-32B4-495C-A262-4812FBE80932}" srcOrd="0" destOrd="0" presId="urn:microsoft.com/office/officeart/2008/layout/HorizontalMultiLevelHierarchy"/>
    <dgm:cxn modelId="{1AB34101-DED9-427C-8877-EACA73C99FAD}" type="presParOf" srcId="{E4E2AF43-D45C-43E2-8E5A-8B4F8328AA50}" destId="{BD88E36A-E711-4840-AED6-01651340FCD0}" srcOrd="1" destOrd="0" presId="urn:microsoft.com/office/officeart/2008/layout/HorizontalMultiLevelHierarchy"/>
    <dgm:cxn modelId="{D73400A9-7CBD-420A-9029-4BDFA4E85992}" type="presParOf" srcId="{CFBE3A7D-7CD3-413D-AA64-9100FA79E8D0}" destId="{F1903401-CDA9-4777-A04C-F19A89F110A0}" srcOrd="2" destOrd="0" presId="urn:microsoft.com/office/officeart/2008/layout/HorizontalMultiLevelHierarchy"/>
    <dgm:cxn modelId="{342BC6F1-5A37-4658-AADF-073B13528611}" type="presParOf" srcId="{F1903401-CDA9-4777-A04C-F19A89F110A0}" destId="{D23E054D-0742-441B-9D09-9EB576968A6E}" srcOrd="0" destOrd="0" presId="urn:microsoft.com/office/officeart/2008/layout/HorizontalMultiLevelHierarchy"/>
    <dgm:cxn modelId="{435E7CCB-1958-47CD-BEA4-F261EDB063F3}" type="presParOf" srcId="{CFBE3A7D-7CD3-413D-AA64-9100FA79E8D0}" destId="{145ADC9F-A830-493F-9981-28A949B5D57E}" srcOrd="3" destOrd="0" presId="urn:microsoft.com/office/officeart/2008/layout/HorizontalMultiLevelHierarchy"/>
    <dgm:cxn modelId="{72C52377-FAB4-4978-9FEC-93CA1B16564E}" type="presParOf" srcId="{145ADC9F-A830-493F-9981-28A949B5D57E}" destId="{A288E7CD-845A-4B30-8D9E-0FCFF4059FF8}" srcOrd="0" destOrd="0" presId="urn:microsoft.com/office/officeart/2008/layout/HorizontalMultiLevelHierarchy"/>
    <dgm:cxn modelId="{7AFC7C3C-FB23-4606-A846-C9B36757B6C0}" type="presParOf" srcId="{145ADC9F-A830-493F-9981-28A949B5D57E}" destId="{8AF56EA1-EF0C-41F7-A64B-4E0DC746E609}" srcOrd="1" destOrd="0" presId="urn:microsoft.com/office/officeart/2008/layout/HorizontalMultiLevelHierarchy"/>
    <dgm:cxn modelId="{3D2BE320-AF1D-4DEC-A75E-118B1AD356A0}" type="presParOf" srcId="{CFBE3A7D-7CD3-413D-AA64-9100FA79E8D0}" destId="{531482B3-13DA-4E77-8EF9-7A508768A321}" srcOrd="4" destOrd="0" presId="urn:microsoft.com/office/officeart/2008/layout/HorizontalMultiLevelHierarchy"/>
    <dgm:cxn modelId="{D1600C61-98F6-40EB-A4B0-B53B0AFCEBB2}" type="presParOf" srcId="{531482B3-13DA-4E77-8EF9-7A508768A321}" destId="{92BF821D-14E3-40BB-B3C5-212A94A9CA22}" srcOrd="0" destOrd="0" presId="urn:microsoft.com/office/officeart/2008/layout/HorizontalMultiLevelHierarchy"/>
    <dgm:cxn modelId="{12C2C429-479E-40CA-9982-4E578FC46372}" type="presParOf" srcId="{CFBE3A7D-7CD3-413D-AA64-9100FA79E8D0}" destId="{CB322892-7746-46FA-9A5A-A13AAAB16AEB}" srcOrd="5" destOrd="0" presId="urn:microsoft.com/office/officeart/2008/layout/HorizontalMultiLevelHierarchy"/>
    <dgm:cxn modelId="{EC7A1F45-789D-4170-9841-DB287E20E590}" type="presParOf" srcId="{CB322892-7746-46FA-9A5A-A13AAAB16AEB}" destId="{573F9BF2-AC82-43FC-A361-118085DB3D65}" srcOrd="0" destOrd="0" presId="urn:microsoft.com/office/officeart/2008/layout/HorizontalMultiLevelHierarchy"/>
    <dgm:cxn modelId="{2F1484D8-08F4-494F-B7F5-CD97A5EE75AF}" type="presParOf" srcId="{CB322892-7746-46FA-9A5A-A13AAAB16AEB}" destId="{83F1B72F-BD92-4E4B-8B73-2DBC7440818F}" srcOrd="1" destOrd="0" presId="urn:microsoft.com/office/officeart/2008/layout/HorizontalMultiLevelHierarchy"/>
    <dgm:cxn modelId="{5BDABD0B-C8EC-4C2B-BFBB-6D91E4353D97}" type="presParOf" srcId="{CFBE3A7D-7CD3-413D-AA64-9100FA79E8D0}" destId="{EE8B77DA-77C5-46AD-80A2-BD307CFE9F0A}" srcOrd="6" destOrd="0" presId="urn:microsoft.com/office/officeart/2008/layout/HorizontalMultiLevelHierarchy"/>
    <dgm:cxn modelId="{CDACDB8F-523F-4F8A-8B7E-F3A4EFAEB51B}" type="presParOf" srcId="{EE8B77DA-77C5-46AD-80A2-BD307CFE9F0A}" destId="{7E8E6685-0078-4B86-BC52-3A0FBAF76686}" srcOrd="0" destOrd="0" presId="urn:microsoft.com/office/officeart/2008/layout/HorizontalMultiLevelHierarchy"/>
    <dgm:cxn modelId="{09C9867E-C0DE-40EF-A6BA-DD52F36E4974}" type="presParOf" srcId="{CFBE3A7D-7CD3-413D-AA64-9100FA79E8D0}" destId="{4C9B0C12-D40F-4085-B321-C72DDFDB9D14}" srcOrd="7" destOrd="0" presId="urn:microsoft.com/office/officeart/2008/layout/HorizontalMultiLevelHierarchy"/>
    <dgm:cxn modelId="{7D77314C-350D-4F53-ADA9-7C034B0BF215}" type="presParOf" srcId="{4C9B0C12-D40F-4085-B321-C72DDFDB9D14}" destId="{B2DE3A8A-BA09-499F-9C72-0630724E4538}" srcOrd="0" destOrd="0" presId="urn:microsoft.com/office/officeart/2008/layout/HorizontalMultiLevelHierarchy"/>
    <dgm:cxn modelId="{25F69090-8D91-4A36-9EE4-65353D1C8144}" type="presParOf" srcId="{4C9B0C12-D40F-4085-B321-C72DDFDB9D14}" destId="{225055FE-8B42-4143-ADD3-8E6B554691DD}" srcOrd="1" destOrd="0" presId="urn:microsoft.com/office/officeart/2008/layout/HorizontalMultiLevelHierarchy"/>
    <dgm:cxn modelId="{5A212047-7B12-486C-B10D-3081BC92B8BF}" type="presParOf" srcId="{CFBE3A7D-7CD3-413D-AA64-9100FA79E8D0}" destId="{69201674-1235-4FA7-9CBC-B675F6713E38}" srcOrd="8" destOrd="0" presId="urn:microsoft.com/office/officeart/2008/layout/HorizontalMultiLevelHierarchy"/>
    <dgm:cxn modelId="{8C7C9294-2193-4BC4-B803-3DA9842CCE7E}" type="presParOf" srcId="{69201674-1235-4FA7-9CBC-B675F6713E38}" destId="{EE9BE54A-48D2-43A6-AD4C-394C0EDDA292}" srcOrd="0" destOrd="0" presId="urn:microsoft.com/office/officeart/2008/layout/HorizontalMultiLevelHierarchy"/>
    <dgm:cxn modelId="{1C59A6C7-642B-4A0B-8E74-A45EA1B9F8D6}" type="presParOf" srcId="{CFBE3A7D-7CD3-413D-AA64-9100FA79E8D0}" destId="{991F253B-0E4F-40EA-A604-E0113D6B712C}" srcOrd="9" destOrd="0" presId="urn:microsoft.com/office/officeart/2008/layout/HorizontalMultiLevelHierarchy"/>
    <dgm:cxn modelId="{727554B6-1D79-416F-A340-AA5DA152C188}" type="presParOf" srcId="{991F253B-0E4F-40EA-A604-E0113D6B712C}" destId="{94F14A6F-3CD0-4A17-88D3-6F4D0EB2D4E6}" srcOrd="0" destOrd="0" presId="urn:microsoft.com/office/officeart/2008/layout/HorizontalMultiLevelHierarchy"/>
    <dgm:cxn modelId="{E127278B-3C07-4170-8D24-922A5710D01B}" type="presParOf" srcId="{991F253B-0E4F-40EA-A604-E0113D6B712C}" destId="{29A4DBB5-5792-469E-B23C-2F896481FC4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0F1112-1AD7-4AA4-9A3A-6A2F46283F61}" type="doc">
      <dgm:prSet loTypeId="urn:microsoft.com/office/officeart/2005/8/layout/radial4" loCatId="relationship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11DA16C6-8CAF-4FBB-83BD-0F15D2F74F48}">
      <dgm:prSet phldrT="[Text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dirty="0"/>
            <a:t>Ко учествује у изради буџета</a:t>
          </a:r>
          <a:r>
            <a:rPr lang="en-US" dirty="0"/>
            <a:t>?</a:t>
          </a:r>
        </a:p>
      </dgm:t>
    </dgm:pt>
    <dgm:pt modelId="{A1BAD192-7F9E-4506-A9B5-420438854D09}" type="parTrans" cxnId="{1DC4AA6E-4FBB-45FD-B7E3-8ADF4F407287}">
      <dgm:prSet/>
      <dgm:spPr/>
      <dgm:t>
        <a:bodyPr/>
        <a:lstStyle/>
        <a:p>
          <a:endParaRPr lang="en-US"/>
        </a:p>
      </dgm:t>
    </dgm:pt>
    <dgm:pt modelId="{6696F078-C7FA-4086-9084-D1C94F161CC1}" type="sibTrans" cxnId="{1DC4AA6E-4FBB-45FD-B7E3-8ADF4F407287}">
      <dgm:prSet/>
      <dgm:spPr/>
      <dgm:t>
        <a:bodyPr/>
        <a:lstStyle/>
        <a:p>
          <a:endParaRPr lang="en-US"/>
        </a:p>
      </dgm:t>
    </dgm:pt>
    <dgm:pt modelId="{95B85839-953C-4107-8C12-B28A5A3F45EC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sz="1400" dirty="0"/>
            <a:t>Месне заједнице</a:t>
          </a:r>
          <a:endParaRPr lang="en-US" sz="1400" dirty="0"/>
        </a:p>
      </dgm:t>
    </dgm:pt>
    <dgm:pt modelId="{4FC53550-D4E3-497F-A27C-29619A2A0178}" type="parTrans" cxnId="{9591A664-95AB-411B-8BDD-A66E56D4DE78}">
      <dgm:prSet/>
      <dgm:spPr/>
      <dgm:t>
        <a:bodyPr/>
        <a:lstStyle/>
        <a:p>
          <a:endParaRPr lang="en-US"/>
        </a:p>
      </dgm:t>
    </dgm:pt>
    <dgm:pt modelId="{4ABFBB04-DBE4-4BE3-B5E8-432C6AEBDAEB}" type="sibTrans" cxnId="{9591A664-95AB-411B-8BDD-A66E56D4DE78}">
      <dgm:prSet/>
      <dgm:spPr/>
      <dgm:t>
        <a:bodyPr/>
        <a:lstStyle/>
        <a:p>
          <a:endParaRPr lang="en-US"/>
        </a:p>
      </dgm:t>
    </dgm:pt>
    <dgm:pt modelId="{6310FD69-D567-4069-9125-5C89D7D0366C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sz="1400" dirty="0" smtClean="0"/>
            <a:t>Општинска </a:t>
          </a:r>
          <a:r>
            <a:rPr lang="sr-Cyrl-RS" sz="1400" dirty="0"/>
            <a:t>власт и стручне службе</a:t>
          </a:r>
          <a:endParaRPr lang="en-US" sz="1400" dirty="0"/>
        </a:p>
      </dgm:t>
    </dgm:pt>
    <dgm:pt modelId="{2CF35C61-DF83-42FC-A7DB-6665A823676E}" type="parTrans" cxnId="{A0C3F366-7F65-470B-890E-C95A9950A25C}">
      <dgm:prSet/>
      <dgm:spPr/>
      <dgm:t>
        <a:bodyPr/>
        <a:lstStyle/>
        <a:p>
          <a:endParaRPr lang="en-US"/>
        </a:p>
      </dgm:t>
    </dgm:pt>
    <dgm:pt modelId="{8CF377A4-44DD-4AAC-839C-1C1D99FDCD61}" type="sibTrans" cxnId="{A0C3F366-7F65-470B-890E-C95A9950A25C}">
      <dgm:prSet/>
      <dgm:spPr/>
      <dgm:t>
        <a:bodyPr/>
        <a:lstStyle/>
        <a:p>
          <a:endParaRPr lang="en-US"/>
        </a:p>
      </dgm:t>
    </dgm:pt>
    <dgm:pt modelId="{6C20EE09-CEB3-4120-A2AE-760EB636D2A3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sz="1400" dirty="0"/>
            <a:t>Јавна предузећа</a:t>
          </a:r>
          <a:endParaRPr lang="en-US" sz="1400" dirty="0"/>
        </a:p>
      </dgm:t>
    </dgm:pt>
    <dgm:pt modelId="{E09173DF-6089-43BE-9D41-76A8961283CB}" type="parTrans" cxnId="{5AE93EF6-AA26-40F2-82CD-0D171A34ABA3}">
      <dgm:prSet/>
      <dgm:spPr/>
      <dgm:t>
        <a:bodyPr/>
        <a:lstStyle/>
        <a:p>
          <a:endParaRPr lang="en-US"/>
        </a:p>
      </dgm:t>
    </dgm:pt>
    <dgm:pt modelId="{4E95A4F1-B309-4574-A763-F450CA351982}" type="sibTrans" cxnId="{5AE93EF6-AA26-40F2-82CD-0D171A34ABA3}">
      <dgm:prSet/>
      <dgm:spPr/>
      <dgm:t>
        <a:bodyPr/>
        <a:lstStyle/>
        <a:p>
          <a:endParaRPr lang="en-US"/>
        </a:p>
      </dgm:t>
    </dgm:pt>
    <dgm:pt modelId="{430A538F-CF64-44DA-AB72-CDA9AD20CE83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CS" sz="1400" dirty="0" smtClean="0"/>
            <a:t>Општинска власт и стручне службе</a:t>
          </a:r>
          <a:endParaRPr lang="sr-Cyrl-RS" sz="1400" dirty="0"/>
        </a:p>
        <a:p>
          <a:endParaRPr lang="en-US" sz="1400" dirty="0"/>
        </a:p>
      </dgm:t>
    </dgm:pt>
    <dgm:pt modelId="{89AB0748-28A5-4AA6-88C2-5A2F850CBA47}" type="parTrans" cxnId="{DB38EC61-5E8E-4B76-A3F5-E2EB5BDBDE46}">
      <dgm:prSet/>
      <dgm:spPr/>
      <dgm:t>
        <a:bodyPr/>
        <a:lstStyle/>
        <a:p>
          <a:endParaRPr lang="en-US"/>
        </a:p>
      </dgm:t>
    </dgm:pt>
    <dgm:pt modelId="{32EE2660-A159-4091-8FA4-7B355AC09DEC}" type="sibTrans" cxnId="{DB38EC61-5E8E-4B76-A3F5-E2EB5BDBDE46}">
      <dgm:prSet/>
      <dgm:spPr/>
      <dgm:t>
        <a:bodyPr/>
        <a:lstStyle/>
        <a:p>
          <a:endParaRPr lang="en-US"/>
        </a:p>
      </dgm:t>
    </dgm:pt>
    <dgm:pt modelId="{E45798DE-B585-4FA9-98B4-DF4CDD2B05E8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r-Cyrl-RS" sz="1400" dirty="0" smtClean="0"/>
            <a:t>Грађани и њихова удружења</a:t>
          </a:r>
          <a:endParaRPr lang="en-US" sz="1400" dirty="0"/>
        </a:p>
      </dgm:t>
    </dgm:pt>
    <dgm:pt modelId="{C861C673-5748-4D4B-B601-7AB8AA43D86E}" type="parTrans" cxnId="{49770071-AC47-453C-B96D-8878CED0E18F}">
      <dgm:prSet/>
      <dgm:spPr/>
      <dgm:t>
        <a:bodyPr/>
        <a:lstStyle/>
        <a:p>
          <a:endParaRPr lang="en-US"/>
        </a:p>
      </dgm:t>
    </dgm:pt>
    <dgm:pt modelId="{2C2469AF-1E2B-4452-AED5-F7C23C22D80B}" type="sibTrans" cxnId="{49770071-AC47-453C-B96D-8878CED0E18F}">
      <dgm:prSet/>
      <dgm:spPr/>
      <dgm:t>
        <a:bodyPr/>
        <a:lstStyle/>
        <a:p>
          <a:endParaRPr lang="en-US"/>
        </a:p>
      </dgm:t>
    </dgm:pt>
    <dgm:pt modelId="{93BA61E7-081F-4ED9-B60A-AB980AC9A010}" type="pres">
      <dgm:prSet presAssocID="{1B0F1112-1AD7-4AA4-9A3A-6A2F46283F6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8A603F-EC40-41E4-BA70-D5C5F8781BC3}" type="pres">
      <dgm:prSet presAssocID="{11DA16C6-8CAF-4FBB-83BD-0F15D2F74F48}" presName="centerShape" presStyleLbl="node0" presStyleIdx="0" presStyleCnt="1" custScaleX="130189" custScaleY="123585"/>
      <dgm:spPr/>
      <dgm:t>
        <a:bodyPr/>
        <a:lstStyle/>
        <a:p>
          <a:endParaRPr lang="en-US"/>
        </a:p>
      </dgm:t>
    </dgm:pt>
    <dgm:pt modelId="{1B17F103-9216-4974-BE9E-F576C0AB9A07}" type="pres">
      <dgm:prSet presAssocID="{4FC53550-D4E3-497F-A27C-29619A2A0178}" presName="parTrans" presStyleLbl="bgSibTrans2D1" presStyleIdx="0" presStyleCnt="5"/>
      <dgm:spPr/>
      <dgm:t>
        <a:bodyPr/>
        <a:lstStyle/>
        <a:p>
          <a:endParaRPr lang="en-US"/>
        </a:p>
      </dgm:t>
    </dgm:pt>
    <dgm:pt modelId="{DBDFA7ED-47C4-4DAE-BCB0-FDCE24E0A939}" type="pres">
      <dgm:prSet presAssocID="{95B85839-953C-4107-8C12-B28A5A3F45EC}" presName="node" presStyleLbl="node1" presStyleIdx="0" presStyleCnt="5" custScaleX="91303" custScaleY="69818" custRadScaleRad="90452" custRadScaleInc="33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842F94-5DAB-40BA-A137-4DDCD4A7DE5B}" type="pres">
      <dgm:prSet presAssocID="{2CF35C61-DF83-42FC-A7DB-6665A823676E}" presName="parTrans" presStyleLbl="bgSibTrans2D1" presStyleIdx="1" presStyleCnt="5" custLinFactNeighborX="10386" custLinFactNeighborY="14049"/>
      <dgm:spPr/>
      <dgm:t>
        <a:bodyPr/>
        <a:lstStyle/>
        <a:p>
          <a:endParaRPr lang="en-US"/>
        </a:p>
      </dgm:t>
    </dgm:pt>
    <dgm:pt modelId="{A39EC9E4-4DCD-4C5C-B3E7-3180A7E676BC}" type="pres">
      <dgm:prSet presAssocID="{6310FD69-D567-4069-9125-5C89D7D0366C}" presName="node" presStyleLbl="node1" presStyleIdx="1" presStyleCnt="5" custAng="0" custRadScaleRad="106793" custRadScaleInc="65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D8A9BB-6C42-4425-B777-7048E4BC7509}" type="pres">
      <dgm:prSet presAssocID="{89AB0748-28A5-4AA6-88C2-5A2F850CBA47}" presName="parTrans" presStyleLbl="bgSibTrans2D1" presStyleIdx="2" presStyleCnt="5" custScaleX="106541" custLinFactNeighborX="2522" custLinFactNeighborY="11808"/>
      <dgm:spPr/>
      <dgm:t>
        <a:bodyPr/>
        <a:lstStyle/>
        <a:p>
          <a:endParaRPr lang="en-US"/>
        </a:p>
      </dgm:t>
    </dgm:pt>
    <dgm:pt modelId="{9BBD46BF-6C10-4C41-9833-659933681F6E}" type="pres">
      <dgm:prSet presAssocID="{430A538F-CF64-44DA-AB72-CDA9AD20CE83}" presName="node" presStyleLbl="node1" presStyleIdx="2" presStyleCnt="5" custScaleX="131146" custScaleY="120564" custRadScaleRad="97122" custRadScaleInc="174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87016C-A0FA-4F4B-A93A-619E3C6DAE9A}" type="pres">
      <dgm:prSet presAssocID="{E09173DF-6089-43BE-9D41-76A8961283CB}" presName="parTrans" presStyleLbl="bgSibTrans2D1" presStyleIdx="3" presStyleCnt="5"/>
      <dgm:spPr/>
      <dgm:t>
        <a:bodyPr/>
        <a:lstStyle/>
        <a:p>
          <a:endParaRPr lang="en-US"/>
        </a:p>
      </dgm:t>
    </dgm:pt>
    <dgm:pt modelId="{1A97BD5D-D88B-4BDF-9C04-9A8FDBA87F2E}" type="pres">
      <dgm:prSet presAssocID="{6C20EE09-CEB3-4120-A2AE-760EB636D2A3}" presName="node" presStyleLbl="node1" presStyleIdx="3" presStyleCnt="5" custScaleX="97878" custScaleY="70051" custRadScaleRad="119892" custRadScaleInc="229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4CB80C-4A81-4C68-A0A3-0C7778EF5784}" type="pres">
      <dgm:prSet presAssocID="{C861C673-5748-4D4B-B601-7AB8AA43D86E}" presName="parTrans" presStyleLbl="bgSibTrans2D1" presStyleIdx="4" presStyleCnt="5"/>
      <dgm:spPr/>
      <dgm:t>
        <a:bodyPr/>
        <a:lstStyle/>
        <a:p>
          <a:endParaRPr lang="en-US"/>
        </a:p>
      </dgm:t>
    </dgm:pt>
    <dgm:pt modelId="{8EC7C03A-703D-4B14-80CF-03DA2C962947}" type="pres">
      <dgm:prSet presAssocID="{E45798DE-B585-4FA9-98B4-DF4CDD2B05E8}" presName="node" presStyleLbl="node1" presStyleIdx="4" presStyleCnt="5" custScaleY="640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C7D7EC-091D-4416-8BFD-8EDCE836F21B}" type="presOf" srcId="{95B85839-953C-4107-8C12-B28A5A3F45EC}" destId="{DBDFA7ED-47C4-4DAE-BCB0-FDCE24E0A939}" srcOrd="0" destOrd="0" presId="urn:microsoft.com/office/officeart/2005/8/layout/radial4"/>
    <dgm:cxn modelId="{E7E39EE9-1A35-4846-AA7B-A19C21AD61E0}" type="presOf" srcId="{E45798DE-B585-4FA9-98B4-DF4CDD2B05E8}" destId="{8EC7C03A-703D-4B14-80CF-03DA2C962947}" srcOrd="0" destOrd="0" presId="urn:microsoft.com/office/officeart/2005/8/layout/radial4"/>
    <dgm:cxn modelId="{D86641DA-B168-4B1D-9172-D93E7A0AC848}" type="presOf" srcId="{430A538F-CF64-44DA-AB72-CDA9AD20CE83}" destId="{9BBD46BF-6C10-4C41-9833-659933681F6E}" srcOrd="0" destOrd="0" presId="urn:microsoft.com/office/officeart/2005/8/layout/radial4"/>
    <dgm:cxn modelId="{579C4699-B5C2-481A-A1EF-6E92DA4549D5}" type="presOf" srcId="{1B0F1112-1AD7-4AA4-9A3A-6A2F46283F61}" destId="{93BA61E7-081F-4ED9-B60A-AB980AC9A010}" srcOrd="0" destOrd="0" presId="urn:microsoft.com/office/officeart/2005/8/layout/radial4"/>
    <dgm:cxn modelId="{A2FE4574-F8B3-4E6D-B3DD-C718BA6773D1}" type="presOf" srcId="{4FC53550-D4E3-497F-A27C-29619A2A0178}" destId="{1B17F103-9216-4974-BE9E-F576C0AB9A07}" srcOrd="0" destOrd="0" presId="urn:microsoft.com/office/officeart/2005/8/layout/radial4"/>
    <dgm:cxn modelId="{728DFCBA-559F-4E74-96AE-7A05CF9DEF65}" type="presOf" srcId="{C861C673-5748-4D4B-B601-7AB8AA43D86E}" destId="{284CB80C-4A81-4C68-A0A3-0C7778EF5784}" srcOrd="0" destOrd="0" presId="urn:microsoft.com/office/officeart/2005/8/layout/radial4"/>
    <dgm:cxn modelId="{6D2B245D-6BAB-40D3-BABC-C69195B4BB82}" type="presOf" srcId="{89AB0748-28A5-4AA6-88C2-5A2F850CBA47}" destId="{FBD8A9BB-6C42-4425-B777-7048E4BC7509}" srcOrd="0" destOrd="0" presId="urn:microsoft.com/office/officeart/2005/8/layout/radial4"/>
    <dgm:cxn modelId="{49770071-AC47-453C-B96D-8878CED0E18F}" srcId="{11DA16C6-8CAF-4FBB-83BD-0F15D2F74F48}" destId="{E45798DE-B585-4FA9-98B4-DF4CDD2B05E8}" srcOrd="4" destOrd="0" parTransId="{C861C673-5748-4D4B-B601-7AB8AA43D86E}" sibTransId="{2C2469AF-1E2B-4452-AED5-F7C23C22D80B}"/>
    <dgm:cxn modelId="{1DC4AA6E-4FBB-45FD-B7E3-8ADF4F407287}" srcId="{1B0F1112-1AD7-4AA4-9A3A-6A2F46283F61}" destId="{11DA16C6-8CAF-4FBB-83BD-0F15D2F74F48}" srcOrd="0" destOrd="0" parTransId="{A1BAD192-7F9E-4506-A9B5-420438854D09}" sibTransId="{6696F078-C7FA-4086-9084-D1C94F161CC1}"/>
    <dgm:cxn modelId="{5AE93EF6-AA26-40F2-82CD-0D171A34ABA3}" srcId="{11DA16C6-8CAF-4FBB-83BD-0F15D2F74F48}" destId="{6C20EE09-CEB3-4120-A2AE-760EB636D2A3}" srcOrd="3" destOrd="0" parTransId="{E09173DF-6089-43BE-9D41-76A8961283CB}" sibTransId="{4E95A4F1-B309-4574-A763-F450CA351982}"/>
    <dgm:cxn modelId="{9591A664-95AB-411B-8BDD-A66E56D4DE78}" srcId="{11DA16C6-8CAF-4FBB-83BD-0F15D2F74F48}" destId="{95B85839-953C-4107-8C12-B28A5A3F45EC}" srcOrd="0" destOrd="0" parTransId="{4FC53550-D4E3-497F-A27C-29619A2A0178}" sibTransId="{4ABFBB04-DBE4-4BE3-B5E8-432C6AEBDAEB}"/>
    <dgm:cxn modelId="{A0C3F366-7F65-470B-890E-C95A9950A25C}" srcId="{11DA16C6-8CAF-4FBB-83BD-0F15D2F74F48}" destId="{6310FD69-D567-4069-9125-5C89D7D0366C}" srcOrd="1" destOrd="0" parTransId="{2CF35C61-DF83-42FC-A7DB-6665A823676E}" sibTransId="{8CF377A4-44DD-4AAC-839C-1C1D99FDCD61}"/>
    <dgm:cxn modelId="{275797E5-0E58-434B-94E1-F2DDEAA97535}" type="presOf" srcId="{6C20EE09-CEB3-4120-A2AE-760EB636D2A3}" destId="{1A97BD5D-D88B-4BDF-9C04-9A8FDBA87F2E}" srcOrd="0" destOrd="0" presId="urn:microsoft.com/office/officeart/2005/8/layout/radial4"/>
    <dgm:cxn modelId="{C1B487BB-B4E0-4E5B-BCEC-686F78885C55}" type="presOf" srcId="{2CF35C61-DF83-42FC-A7DB-6665A823676E}" destId="{EA842F94-5DAB-40BA-A137-4DDCD4A7DE5B}" srcOrd="0" destOrd="0" presId="urn:microsoft.com/office/officeart/2005/8/layout/radial4"/>
    <dgm:cxn modelId="{F865B612-28FA-4099-B6A6-4B9C14CACDC9}" type="presOf" srcId="{6310FD69-D567-4069-9125-5C89D7D0366C}" destId="{A39EC9E4-4DCD-4C5C-B3E7-3180A7E676BC}" srcOrd="0" destOrd="0" presId="urn:microsoft.com/office/officeart/2005/8/layout/radial4"/>
    <dgm:cxn modelId="{F50584A2-BECA-42DC-9319-1166FFACBF4C}" type="presOf" srcId="{E09173DF-6089-43BE-9D41-76A8961283CB}" destId="{5587016C-A0FA-4F4B-A93A-619E3C6DAE9A}" srcOrd="0" destOrd="0" presId="urn:microsoft.com/office/officeart/2005/8/layout/radial4"/>
    <dgm:cxn modelId="{DB38EC61-5E8E-4B76-A3F5-E2EB5BDBDE46}" srcId="{11DA16C6-8CAF-4FBB-83BD-0F15D2F74F48}" destId="{430A538F-CF64-44DA-AB72-CDA9AD20CE83}" srcOrd="2" destOrd="0" parTransId="{89AB0748-28A5-4AA6-88C2-5A2F850CBA47}" sibTransId="{32EE2660-A159-4091-8FA4-7B355AC09DEC}"/>
    <dgm:cxn modelId="{CF694987-70DA-453C-8573-6135D716C888}" type="presOf" srcId="{11DA16C6-8CAF-4FBB-83BD-0F15D2F74F48}" destId="{A38A603F-EC40-41E4-BA70-D5C5F8781BC3}" srcOrd="0" destOrd="0" presId="urn:microsoft.com/office/officeart/2005/8/layout/radial4"/>
    <dgm:cxn modelId="{2F94E740-0BFA-4DF0-8C09-A6437C66ED56}" type="presParOf" srcId="{93BA61E7-081F-4ED9-B60A-AB980AC9A010}" destId="{A38A603F-EC40-41E4-BA70-D5C5F8781BC3}" srcOrd="0" destOrd="0" presId="urn:microsoft.com/office/officeart/2005/8/layout/radial4"/>
    <dgm:cxn modelId="{B8439A57-CAE3-41EF-A78F-C6A37C13BD87}" type="presParOf" srcId="{93BA61E7-081F-4ED9-B60A-AB980AC9A010}" destId="{1B17F103-9216-4974-BE9E-F576C0AB9A07}" srcOrd="1" destOrd="0" presId="urn:microsoft.com/office/officeart/2005/8/layout/radial4"/>
    <dgm:cxn modelId="{6E5BE31F-FF78-4D0F-BEFC-68EF4281B80F}" type="presParOf" srcId="{93BA61E7-081F-4ED9-B60A-AB980AC9A010}" destId="{DBDFA7ED-47C4-4DAE-BCB0-FDCE24E0A939}" srcOrd="2" destOrd="0" presId="urn:microsoft.com/office/officeart/2005/8/layout/radial4"/>
    <dgm:cxn modelId="{032B96EF-4AB3-4A3D-A7A7-B0B48707FB8C}" type="presParOf" srcId="{93BA61E7-081F-4ED9-B60A-AB980AC9A010}" destId="{EA842F94-5DAB-40BA-A137-4DDCD4A7DE5B}" srcOrd="3" destOrd="0" presId="urn:microsoft.com/office/officeart/2005/8/layout/radial4"/>
    <dgm:cxn modelId="{FFA81FFD-63BC-4046-8E78-B766D4D121E2}" type="presParOf" srcId="{93BA61E7-081F-4ED9-B60A-AB980AC9A010}" destId="{A39EC9E4-4DCD-4C5C-B3E7-3180A7E676BC}" srcOrd="4" destOrd="0" presId="urn:microsoft.com/office/officeart/2005/8/layout/radial4"/>
    <dgm:cxn modelId="{AE653475-0967-4F3F-9161-FF9494EB8FBF}" type="presParOf" srcId="{93BA61E7-081F-4ED9-B60A-AB980AC9A010}" destId="{FBD8A9BB-6C42-4425-B777-7048E4BC7509}" srcOrd="5" destOrd="0" presId="urn:microsoft.com/office/officeart/2005/8/layout/radial4"/>
    <dgm:cxn modelId="{221B8DA4-3ADC-48BD-B853-56C898B1F80A}" type="presParOf" srcId="{93BA61E7-081F-4ED9-B60A-AB980AC9A010}" destId="{9BBD46BF-6C10-4C41-9833-659933681F6E}" srcOrd="6" destOrd="0" presId="urn:microsoft.com/office/officeart/2005/8/layout/radial4"/>
    <dgm:cxn modelId="{329F484A-DB22-4277-9225-6866880957A4}" type="presParOf" srcId="{93BA61E7-081F-4ED9-B60A-AB980AC9A010}" destId="{5587016C-A0FA-4F4B-A93A-619E3C6DAE9A}" srcOrd="7" destOrd="0" presId="urn:microsoft.com/office/officeart/2005/8/layout/radial4"/>
    <dgm:cxn modelId="{28F61EA5-A474-46A0-8314-182EB8264325}" type="presParOf" srcId="{93BA61E7-081F-4ED9-B60A-AB980AC9A010}" destId="{1A97BD5D-D88B-4BDF-9C04-9A8FDBA87F2E}" srcOrd="8" destOrd="0" presId="urn:microsoft.com/office/officeart/2005/8/layout/radial4"/>
    <dgm:cxn modelId="{21E8B4B7-F908-49AB-BDD3-8B495A71A8CD}" type="presParOf" srcId="{93BA61E7-081F-4ED9-B60A-AB980AC9A010}" destId="{284CB80C-4A81-4C68-A0A3-0C7778EF5784}" srcOrd="9" destOrd="0" presId="urn:microsoft.com/office/officeart/2005/8/layout/radial4"/>
    <dgm:cxn modelId="{24C67001-6E94-4AD5-ABF2-838ABE7B59B8}" type="presParOf" srcId="{93BA61E7-081F-4ED9-B60A-AB980AC9A010}" destId="{8EC7C03A-703D-4B14-80CF-03DA2C962947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8ECFAC-63B3-40F0-9E03-B31D365E432C}" type="doc">
      <dgm:prSet loTypeId="urn:microsoft.com/office/officeart/2005/8/layout/equation1" loCatId="process" qsTypeId="urn:microsoft.com/office/officeart/2005/8/quickstyle/simple1" qsCatId="simple" csTypeId="urn:microsoft.com/office/officeart/2005/8/colors/colorful4" csCatId="colorful" phldr="1"/>
      <dgm:spPr/>
    </dgm:pt>
    <dgm:pt modelId="{567740A1-931A-404E-B8A7-DCAB60009AEA}">
      <dgm:prSet phldrT="[Text]" custT="1"/>
      <dgm:spPr/>
      <dgm:t>
        <a:bodyPr/>
        <a:lstStyle/>
        <a:p>
          <a:r>
            <a:rPr lang="sr-Cyrl-RS" sz="1300" dirty="0">
              <a:solidFill>
                <a:schemeClr val="bg1"/>
              </a:solidFill>
            </a:rPr>
            <a:t>Укупан буџет </a:t>
          </a:r>
          <a:r>
            <a:rPr lang="sr-Cyrl-RS" sz="1300" dirty="0" smtClean="0">
              <a:solidFill>
                <a:schemeClr val="bg1"/>
              </a:solidFill>
            </a:rPr>
            <a:t>ГО </a:t>
          </a:r>
          <a:r>
            <a:rPr lang="sr-Cyrl-CS" sz="1300" dirty="0" smtClean="0">
              <a:solidFill>
                <a:srgbClr val="FF0000"/>
              </a:solidFill>
            </a:rPr>
            <a:t>3.189.974.767 </a:t>
          </a:r>
          <a:r>
            <a:rPr lang="sr-Cyrl-RS" sz="1300" dirty="0" smtClean="0">
              <a:solidFill>
                <a:srgbClr val="FF0000"/>
              </a:solidFill>
            </a:rPr>
            <a:t>динара</a:t>
          </a:r>
          <a:endParaRPr lang="en-US" sz="1300" dirty="0">
            <a:solidFill>
              <a:srgbClr val="FF0000"/>
            </a:solidFill>
          </a:endParaRPr>
        </a:p>
      </dgm:t>
    </dgm:pt>
    <dgm:pt modelId="{0643A071-2AC8-4124-916D-3A8BE5775A6D}" type="parTrans" cxnId="{B1A00774-0D3C-406F-9413-9997B0306F44}">
      <dgm:prSet/>
      <dgm:spPr/>
      <dgm:t>
        <a:bodyPr/>
        <a:lstStyle/>
        <a:p>
          <a:endParaRPr lang="en-US"/>
        </a:p>
      </dgm:t>
    </dgm:pt>
    <dgm:pt modelId="{097825AB-8F2B-4EF3-ABE1-7DCEF8027B99}" type="sibTrans" cxnId="{B1A00774-0D3C-406F-9413-9997B0306F44}">
      <dgm:prSet/>
      <dgm:spPr/>
      <dgm:t>
        <a:bodyPr/>
        <a:lstStyle/>
        <a:p>
          <a:endParaRPr lang="en-US"/>
        </a:p>
      </dgm:t>
    </dgm:pt>
    <dgm:pt modelId="{1F884CF4-1E4C-423F-AE7B-0BAC3D97360D}">
      <dgm:prSet/>
      <dgm:spPr/>
      <dgm:t>
        <a:bodyPr/>
        <a:lstStyle/>
        <a:p>
          <a:r>
            <a:rPr lang="sr-Cyrl-RS" dirty="0"/>
            <a:t>Средства из буџета </a:t>
          </a:r>
          <a:r>
            <a:rPr lang="sr-Cyrl-RS" dirty="0" smtClean="0"/>
            <a:t>ГО 3.064.812.956 динара</a:t>
          </a:r>
          <a:endParaRPr lang="en-US" dirty="0">
            <a:solidFill>
              <a:srgbClr val="FF0000"/>
            </a:solidFill>
          </a:endParaRPr>
        </a:p>
      </dgm:t>
    </dgm:pt>
    <dgm:pt modelId="{B54F7004-6983-4114-82DE-5ADF4FEF4D02}" type="parTrans" cxnId="{70C4B168-53EF-4508-8C4E-A3F87A5F97DE}">
      <dgm:prSet/>
      <dgm:spPr/>
      <dgm:t>
        <a:bodyPr/>
        <a:lstStyle/>
        <a:p>
          <a:endParaRPr lang="en-US"/>
        </a:p>
      </dgm:t>
    </dgm:pt>
    <dgm:pt modelId="{1B723845-E0D1-4671-AE0F-32E0821595D7}" type="sibTrans" cxnId="{70C4B168-53EF-4508-8C4E-A3F87A5F97DE}">
      <dgm:prSet/>
      <dgm:spPr/>
      <dgm:t>
        <a:bodyPr/>
        <a:lstStyle/>
        <a:p>
          <a:endParaRPr lang="en-US"/>
        </a:p>
      </dgm:t>
    </dgm:pt>
    <dgm:pt modelId="{258C614E-C25D-47E8-BC69-ECC42BFEC5CC}">
      <dgm:prSet/>
      <dgm:spPr/>
      <dgm:t>
        <a:bodyPr/>
        <a:lstStyle/>
        <a:p>
          <a:r>
            <a:rPr lang="sr-Cyrl-RS" dirty="0"/>
            <a:t>Пренета средства из ранијих година</a:t>
          </a:r>
          <a:r>
            <a:rPr lang="sr-Cyrl-RS" dirty="0">
              <a:solidFill>
                <a:srgbClr val="FF0000"/>
              </a:solidFill>
            </a:rPr>
            <a:t> </a:t>
          </a:r>
          <a:r>
            <a:rPr lang="sr-Cyrl-RS" dirty="0" smtClean="0">
              <a:solidFill>
                <a:srgbClr val="FF0000"/>
              </a:solidFill>
            </a:rPr>
            <a:t>125.161.811 динара</a:t>
          </a:r>
          <a:endParaRPr lang="en-US" dirty="0">
            <a:solidFill>
              <a:srgbClr val="FF0000"/>
            </a:solidFill>
          </a:endParaRPr>
        </a:p>
      </dgm:t>
    </dgm:pt>
    <dgm:pt modelId="{0EE00226-4F18-428E-857D-BB8AB5FED661}" type="parTrans" cxnId="{9FE065B6-BAF0-45E0-96C4-FBC1763BA102}">
      <dgm:prSet/>
      <dgm:spPr/>
      <dgm:t>
        <a:bodyPr/>
        <a:lstStyle/>
        <a:p>
          <a:endParaRPr lang="en-US"/>
        </a:p>
      </dgm:t>
    </dgm:pt>
    <dgm:pt modelId="{44AA7FFE-EC5D-4B4A-A884-0D1E57526835}" type="sibTrans" cxnId="{9FE065B6-BAF0-45E0-96C4-FBC1763BA102}">
      <dgm:prSet/>
      <dgm:spPr/>
      <dgm:t>
        <a:bodyPr/>
        <a:lstStyle/>
        <a:p>
          <a:endParaRPr lang="en-US"/>
        </a:p>
      </dgm:t>
    </dgm:pt>
    <dgm:pt modelId="{688A0EC4-0F6D-4987-959D-CA5F27B3CF24}" type="pres">
      <dgm:prSet presAssocID="{028ECFAC-63B3-40F0-9E03-B31D365E432C}" presName="linearFlow" presStyleCnt="0">
        <dgm:presLayoutVars>
          <dgm:dir/>
          <dgm:resizeHandles val="exact"/>
        </dgm:presLayoutVars>
      </dgm:prSet>
      <dgm:spPr/>
    </dgm:pt>
    <dgm:pt modelId="{D96E659A-663E-485D-BF89-FD74BE74A5C4}" type="pres">
      <dgm:prSet presAssocID="{1F884CF4-1E4C-423F-AE7B-0BAC3D97360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78071E-3EA3-4945-922C-AE021F34276A}" type="pres">
      <dgm:prSet presAssocID="{1B723845-E0D1-4671-AE0F-32E0821595D7}" presName="spacerL" presStyleCnt="0"/>
      <dgm:spPr/>
    </dgm:pt>
    <dgm:pt modelId="{98F3E7AB-6934-48FA-B82F-FBEAF1B2375D}" type="pres">
      <dgm:prSet presAssocID="{1B723845-E0D1-4671-AE0F-32E0821595D7}" presName="sibTrans" presStyleLbl="sibTrans2D1" presStyleIdx="0" presStyleCnt="2"/>
      <dgm:spPr/>
      <dgm:t>
        <a:bodyPr/>
        <a:lstStyle/>
        <a:p>
          <a:endParaRPr lang="en-US"/>
        </a:p>
      </dgm:t>
    </dgm:pt>
    <dgm:pt modelId="{F9CA65E4-8785-4412-A513-0A2695416EE5}" type="pres">
      <dgm:prSet presAssocID="{1B723845-E0D1-4671-AE0F-32E0821595D7}" presName="spacerR" presStyleCnt="0"/>
      <dgm:spPr/>
    </dgm:pt>
    <dgm:pt modelId="{2F60A798-586E-4E47-B649-25F047F36835}" type="pres">
      <dgm:prSet presAssocID="{258C614E-C25D-47E8-BC69-ECC42BFEC5C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0D06A4-272D-4E58-B7CB-EB8C424E859B}" type="pres">
      <dgm:prSet presAssocID="{44AA7FFE-EC5D-4B4A-A884-0D1E57526835}" presName="spacerL" presStyleCnt="0"/>
      <dgm:spPr/>
    </dgm:pt>
    <dgm:pt modelId="{41F09F99-3DCC-47E4-9188-F7D103A1F6E3}" type="pres">
      <dgm:prSet presAssocID="{44AA7FFE-EC5D-4B4A-A884-0D1E57526835}" presName="sibTrans" presStyleLbl="sibTrans2D1" presStyleIdx="1" presStyleCnt="2"/>
      <dgm:spPr/>
      <dgm:t>
        <a:bodyPr/>
        <a:lstStyle/>
        <a:p>
          <a:endParaRPr lang="en-US"/>
        </a:p>
      </dgm:t>
    </dgm:pt>
    <dgm:pt modelId="{F015C141-867A-4124-B290-CA1BB3474B22}" type="pres">
      <dgm:prSet presAssocID="{44AA7FFE-EC5D-4B4A-A884-0D1E57526835}" presName="spacerR" presStyleCnt="0"/>
      <dgm:spPr/>
    </dgm:pt>
    <dgm:pt modelId="{6C1FFF0F-B1A4-4C41-B9D3-30452A0DFA4B}" type="pres">
      <dgm:prSet presAssocID="{567740A1-931A-404E-B8A7-DCAB60009AEA}" presName="node" presStyleLbl="node1" presStyleIdx="2" presStyleCnt="3" custScaleX="130342" custScaleY="846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6BB78E-EFB3-4041-AD67-F0BF8DC2C140}" type="presOf" srcId="{028ECFAC-63B3-40F0-9E03-B31D365E432C}" destId="{688A0EC4-0F6D-4987-959D-CA5F27B3CF24}" srcOrd="0" destOrd="0" presId="urn:microsoft.com/office/officeart/2005/8/layout/equation1"/>
    <dgm:cxn modelId="{A08F9C8E-A0B7-46AA-A78A-8BD9FCF7DFC7}" type="presOf" srcId="{44AA7FFE-EC5D-4B4A-A884-0D1E57526835}" destId="{41F09F99-3DCC-47E4-9188-F7D103A1F6E3}" srcOrd="0" destOrd="0" presId="urn:microsoft.com/office/officeart/2005/8/layout/equation1"/>
    <dgm:cxn modelId="{B1A00774-0D3C-406F-9413-9997B0306F44}" srcId="{028ECFAC-63B3-40F0-9E03-B31D365E432C}" destId="{567740A1-931A-404E-B8A7-DCAB60009AEA}" srcOrd="2" destOrd="0" parTransId="{0643A071-2AC8-4124-916D-3A8BE5775A6D}" sibTransId="{097825AB-8F2B-4EF3-ABE1-7DCEF8027B99}"/>
    <dgm:cxn modelId="{9FE065B6-BAF0-45E0-96C4-FBC1763BA102}" srcId="{028ECFAC-63B3-40F0-9E03-B31D365E432C}" destId="{258C614E-C25D-47E8-BC69-ECC42BFEC5CC}" srcOrd="1" destOrd="0" parTransId="{0EE00226-4F18-428E-857D-BB8AB5FED661}" sibTransId="{44AA7FFE-EC5D-4B4A-A884-0D1E57526835}"/>
    <dgm:cxn modelId="{DACDA2EA-2B85-43AD-A796-6061D0417520}" type="presOf" srcId="{258C614E-C25D-47E8-BC69-ECC42BFEC5CC}" destId="{2F60A798-586E-4E47-B649-25F047F36835}" srcOrd="0" destOrd="0" presId="urn:microsoft.com/office/officeart/2005/8/layout/equation1"/>
    <dgm:cxn modelId="{6B017F2C-2CB9-4751-A7CD-30B8BC98049D}" type="presOf" srcId="{567740A1-931A-404E-B8A7-DCAB60009AEA}" destId="{6C1FFF0F-B1A4-4C41-B9D3-30452A0DFA4B}" srcOrd="0" destOrd="0" presId="urn:microsoft.com/office/officeart/2005/8/layout/equation1"/>
    <dgm:cxn modelId="{19DBA710-EAA7-479A-8FB0-39539DFAF5D1}" type="presOf" srcId="{1B723845-E0D1-4671-AE0F-32E0821595D7}" destId="{98F3E7AB-6934-48FA-B82F-FBEAF1B2375D}" srcOrd="0" destOrd="0" presId="urn:microsoft.com/office/officeart/2005/8/layout/equation1"/>
    <dgm:cxn modelId="{AA2B371A-C761-4755-A6F9-5CD00112D7B0}" type="presOf" srcId="{1F884CF4-1E4C-423F-AE7B-0BAC3D97360D}" destId="{D96E659A-663E-485D-BF89-FD74BE74A5C4}" srcOrd="0" destOrd="0" presId="urn:microsoft.com/office/officeart/2005/8/layout/equation1"/>
    <dgm:cxn modelId="{70C4B168-53EF-4508-8C4E-A3F87A5F97DE}" srcId="{028ECFAC-63B3-40F0-9E03-B31D365E432C}" destId="{1F884CF4-1E4C-423F-AE7B-0BAC3D97360D}" srcOrd="0" destOrd="0" parTransId="{B54F7004-6983-4114-82DE-5ADF4FEF4D02}" sibTransId="{1B723845-E0D1-4671-AE0F-32E0821595D7}"/>
    <dgm:cxn modelId="{E573888D-F9FB-4FE6-AAF3-F927AA2E6EBC}" type="presParOf" srcId="{688A0EC4-0F6D-4987-959D-CA5F27B3CF24}" destId="{D96E659A-663E-485D-BF89-FD74BE74A5C4}" srcOrd="0" destOrd="0" presId="urn:microsoft.com/office/officeart/2005/8/layout/equation1"/>
    <dgm:cxn modelId="{0D0B0A83-F15C-4526-8464-422DF0C5A916}" type="presParOf" srcId="{688A0EC4-0F6D-4987-959D-CA5F27B3CF24}" destId="{BA78071E-3EA3-4945-922C-AE021F34276A}" srcOrd="1" destOrd="0" presId="urn:microsoft.com/office/officeart/2005/8/layout/equation1"/>
    <dgm:cxn modelId="{F031027E-A6F6-4F40-A5F1-E4A0719687A0}" type="presParOf" srcId="{688A0EC4-0F6D-4987-959D-CA5F27B3CF24}" destId="{98F3E7AB-6934-48FA-B82F-FBEAF1B2375D}" srcOrd="2" destOrd="0" presId="urn:microsoft.com/office/officeart/2005/8/layout/equation1"/>
    <dgm:cxn modelId="{D6E988E9-F5EF-40D2-8011-DD3EEFB6D15B}" type="presParOf" srcId="{688A0EC4-0F6D-4987-959D-CA5F27B3CF24}" destId="{F9CA65E4-8785-4412-A513-0A2695416EE5}" srcOrd="3" destOrd="0" presId="urn:microsoft.com/office/officeart/2005/8/layout/equation1"/>
    <dgm:cxn modelId="{98121E6C-7394-4C4E-90C8-4BCB940CB22B}" type="presParOf" srcId="{688A0EC4-0F6D-4987-959D-CA5F27B3CF24}" destId="{2F60A798-586E-4E47-B649-25F047F36835}" srcOrd="4" destOrd="0" presId="urn:microsoft.com/office/officeart/2005/8/layout/equation1"/>
    <dgm:cxn modelId="{AB91E517-F112-4A52-AF08-CE2E95E6B5F1}" type="presParOf" srcId="{688A0EC4-0F6D-4987-959D-CA5F27B3CF24}" destId="{F90D06A4-272D-4E58-B7CB-EB8C424E859B}" srcOrd="5" destOrd="0" presId="urn:microsoft.com/office/officeart/2005/8/layout/equation1"/>
    <dgm:cxn modelId="{D010658D-E5F6-4983-A1B2-31CA122A0D57}" type="presParOf" srcId="{688A0EC4-0F6D-4987-959D-CA5F27B3CF24}" destId="{41F09F99-3DCC-47E4-9188-F7D103A1F6E3}" srcOrd="6" destOrd="0" presId="urn:microsoft.com/office/officeart/2005/8/layout/equation1"/>
    <dgm:cxn modelId="{3C6341AE-0423-446F-A013-72858729AA3E}" type="presParOf" srcId="{688A0EC4-0F6D-4987-959D-CA5F27B3CF24}" destId="{F015C141-867A-4124-B290-CA1BB3474B22}" srcOrd="7" destOrd="0" presId="urn:microsoft.com/office/officeart/2005/8/layout/equation1"/>
    <dgm:cxn modelId="{E0497DF6-7B98-411C-B02B-83AD89D9A9DD}" type="presParOf" srcId="{688A0EC4-0F6D-4987-959D-CA5F27B3CF24}" destId="{6C1FFF0F-B1A4-4C41-B9D3-30452A0DFA4B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1C1FF8-D24B-462D-B13F-4086A7342655}" type="doc">
      <dgm:prSet loTypeId="urn:microsoft.com/office/officeart/2005/8/layout/radial3" loCatId="cycle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43275D6C-D470-4E2E-96F8-239EECE5D634}">
      <dgm:prSet phldrT="[Text]"/>
      <dgm:spPr/>
      <dgm:t>
        <a:bodyPr/>
        <a:lstStyle/>
        <a:p>
          <a:pPr algn="ctr"/>
          <a:r>
            <a:rPr lang="sr-Cyrl-RS" dirty="0"/>
            <a:t>Укупни буџетски приходи и примања </a:t>
          </a:r>
          <a:r>
            <a:rPr lang="sr-Cyrl-CS" dirty="0" smtClean="0"/>
            <a:t>3.189.974.767</a:t>
          </a:r>
          <a:r>
            <a:rPr lang="sr-Cyrl-RS" dirty="0" smtClean="0"/>
            <a:t>  </a:t>
          </a:r>
          <a:r>
            <a:rPr lang="sr-Cyrl-RS" dirty="0"/>
            <a:t>динара</a:t>
          </a:r>
          <a:endParaRPr lang="en-US" dirty="0"/>
        </a:p>
      </dgm:t>
    </dgm:pt>
    <dgm:pt modelId="{C3508CD6-4178-4856-A1A5-59121457A236}" type="par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5344238D-D1B6-460D-9BE4-114CABEA8131}" type="sib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DB1A1606-130D-4B45-9553-0A0B804495DF}">
      <dgm:prSet phldrT="[Text]" custT="1"/>
      <dgm:spPr/>
      <dgm:t>
        <a:bodyPr/>
        <a:lstStyle/>
        <a:p>
          <a:pPr algn="ctr"/>
          <a:r>
            <a:rPr lang="sr-Cyrl-RS" sz="1500" dirty="0" smtClean="0"/>
            <a:t>Порески приходи </a:t>
          </a:r>
          <a:r>
            <a:rPr lang="sr-Cyrl-CS" sz="1000" b="1" i="0" u="none" dirty="0" smtClean="0"/>
            <a:t>2.590.144.393</a:t>
          </a:r>
          <a:r>
            <a:rPr lang="sr-Cyrl-RS" sz="1000" dirty="0" smtClean="0"/>
            <a:t> </a:t>
          </a:r>
          <a:r>
            <a:rPr lang="sr-Cyrl-RS" sz="1500" dirty="0"/>
            <a:t>динара</a:t>
          </a:r>
          <a:endParaRPr lang="en-US" sz="1500" dirty="0"/>
        </a:p>
      </dgm:t>
    </dgm:pt>
    <dgm:pt modelId="{E71C9696-7619-4519-B8E6-F2196E95C10E}" type="par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411BF947-09C5-4608-92FF-81B3B11A697B}" type="sib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BF71EFAE-EC9F-46E9-BD2A-1686637595DA}">
      <dgm:prSet phldrT="[Text]" custT="1"/>
      <dgm:spPr/>
      <dgm:t>
        <a:bodyPr/>
        <a:lstStyle/>
        <a:p>
          <a:pPr algn="ctr"/>
          <a:r>
            <a:rPr lang="sr-Cyrl-RS" sz="1500" dirty="0" smtClean="0"/>
            <a:t>Непорески приходи  </a:t>
          </a:r>
          <a:r>
            <a:rPr lang="sr-Cyrl-RS" sz="1500" dirty="0"/>
            <a:t>приходи  </a:t>
          </a:r>
          <a:r>
            <a:rPr lang="sr-Cyrl-CS" sz="1000" dirty="0" smtClean="0"/>
            <a:t>330.500.000</a:t>
          </a:r>
          <a:endParaRPr lang="sr-Cyrl-RS" sz="1000" dirty="0" smtClean="0"/>
        </a:p>
        <a:p>
          <a:pPr algn="ctr"/>
          <a:r>
            <a:rPr lang="sr-Cyrl-RS" sz="1500" dirty="0" smtClean="0"/>
            <a:t>динара</a:t>
          </a:r>
          <a:endParaRPr lang="en-US" sz="1500" dirty="0"/>
        </a:p>
      </dgm:t>
    </dgm:pt>
    <dgm:pt modelId="{C16FE7E0-0CCD-40DA-AE7B-F518D75734AD}" type="par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83F53DA1-8C67-4AF5-A20A-9CEC6105D842}" type="sib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15426A40-9AD2-4153-8230-E20BC4B11534}">
      <dgm:prSet phldrT="[Text]" custT="1"/>
      <dgm:spPr/>
      <dgm:t>
        <a:bodyPr/>
        <a:lstStyle/>
        <a:p>
          <a:r>
            <a:rPr lang="sr-Cyrl-RS" sz="1400" dirty="0"/>
            <a:t>Пренета средства из </a:t>
          </a:r>
          <a:r>
            <a:rPr lang="sr-Cyrl-CS" sz="1400" dirty="0" smtClean="0"/>
            <a:t>претходне године 125.161.811 </a:t>
          </a:r>
          <a:r>
            <a:rPr lang="sr-Cyrl-RS" sz="1400" dirty="0" smtClean="0"/>
            <a:t>динара</a:t>
          </a:r>
          <a:endParaRPr lang="en-US" sz="1400" dirty="0"/>
        </a:p>
      </dgm:t>
    </dgm:pt>
    <dgm:pt modelId="{A1307EAF-2414-4AFE-BE82-97C79333BAA9}" type="parTrans" cxnId="{09B198C8-E6EF-4BF2-B04A-98A7D3B82C52}">
      <dgm:prSet/>
      <dgm:spPr/>
      <dgm:t>
        <a:bodyPr/>
        <a:lstStyle/>
        <a:p>
          <a:pPr algn="ctr"/>
          <a:endParaRPr lang="en-US"/>
        </a:p>
      </dgm:t>
    </dgm:pt>
    <dgm:pt modelId="{869B992E-498B-4FBD-AA48-03E5171031C9}" type="sibTrans" cxnId="{09B198C8-E6EF-4BF2-B04A-98A7D3B82C52}">
      <dgm:prSet/>
      <dgm:spPr/>
      <dgm:t>
        <a:bodyPr/>
        <a:lstStyle/>
        <a:p>
          <a:pPr algn="ctr"/>
          <a:endParaRPr lang="en-US"/>
        </a:p>
      </dgm:t>
    </dgm:pt>
    <dgm:pt modelId="{8219F2EA-9DFB-4799-8437-39BE6192A8CF}">
      <dgm:prSet phldrT="[Text]" custT="1"/>
      <dgm:spPr/>
      <dgm:t>
        <a:bodyPr/>
        <a:lstStyle/>
        <a:p>
          <a:r>
            <a:rPr lang="sr-Cyrl-CS" sz="1400" dirty="0" smtClean="0"/>
            <a:t>Донације и трансфери 143.368.563 </a:t>
          </a:r>
          <a:r>
            <a:rPr lang="sr-Cyrl-RS" sz="1400" dirty="0" smtClean="0"/>
            <a:t>динара</a:t>
          </a:r>
          <a:endParaRPr lang="en-US" sz="1400" dirty="0"/>
        </a:p>
      </dgm:t>
    </dgm:pt>
    <dgm:pt modelId="{FFCFE063-4F08-46E5-9E47-30E3D36760E6}" type="parTrans" cxnId="{393177A7-3436-4A02-8C42-A9789CF9CD7C}">
      <dgm:prSet/>
      <dgm:spPr/>
      <dgm:t>
        <a:bodyPr/>
        <a:lstStyle/>
        <a:p>
          <a:endParaRPr lang="en-US"/>
        </a:p>
      </dgm:t>
    </dgm:pt>
    <dgm:pt modelId="{1B3F961B-2BD6-447E-827A-157F427073E7}" type="sibTrans" cxnId="{393177A7-3436-4A02-8C42-A9789CF9CD7C}">
      <dgm:prSet/>
      <dgm:spPr/>
      <dgm:t>
        <a:bodyPr/>
        <a:lstStyle/>
        <a:p>
          <a:endParaRPr lang="en-US"/>
        </a:p>
      </dgm:t>
    </dgm:pt>
    <dgm:pt modelId="{2455AA8E-D731-4048-9DDE-C875EABB4989}">
      <dgm:prSet phldrT="[Text]" custT="1"/>
      <dgm:spPr/>
      <dgm:t>
        <a:bodyPr/>
        <a:lstStyle/>
        <a:p>
          <a:r>
            <a:rPr lang="sr-Cyrl-CS" sz="1400" dirty="0" smtClean="0"/>
            <a:t>Примања од продаје финансијске имовине 800.000 динара.</a:t>
          </a:r>
          <a:endParaRPr lang="en-US" sz="1400" dirty="0"/>
        </a:p>
      </dgm:t>
    </dgm:pt>
    <dgm:pt modelId="{6386A4C8-1C52-4DE3-A70F-4BAB6D9A9CC5}" type="parTrans" cxnId="{5D4D4B3D-249C-4658-ABDF-A80F792A666E}">
      <dgm:prSet/>
      <dgm:spPr/>
      <dgm:t>
        <a:bodyPr/>
        <a:lstStyle/>
        <a:p>
          <a:endParaRPr lang="en-US"/>
        </a:p>
      </dgm:t>
    </dgm:pt>
    <dgm:pt modelId="{CEA83B45-3CC7-47B0-9F68-C2A6CD9A969B}" type="sibTrans" cxnId="{5D4D4B3D-249C-4658-ABDF-A80F792A666E}">
      <dgm:prSet/>
      <dgm:spPr/>
      <dgm:t>
        <a:bodyPr/>
        <a:lstStyle/>
        <a:p>
          <a:endParaRPr lang="en-US"/>
        </a:p>
      </dgm:t>
    </dgm:pt>
    <dgm:pt modelId="{E6763EE5-8DA4-47FB-A886-915FA197CAD0}" type="pres">
      <dgm:prSet presAssocID="{691C1FF8-D24B-462D-B13F-4086A734265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B746E2-D736-4446-8093-C865FE09A112}" type="pres">
      <dgm:prSet presAssocID="{691C1FF8-D24B-462D-B13F-4086A7342655}" presName="radial" presStyleCnt="0">
        <dgm:presLayoutVars>
          <dgm:animLvl val="ctr"/>
        </dgm:presLayoutVars>
      </dgm:prSet>
      <dgm:spPr/>
    </dgm:pt>
    <dgm:pt modelId="{AFBC9C78-4E8A-498B-ACC1-DC2EFA6E3D36}" type="pres">
      <dgm:prSet presAssocID="{43275D6C-D470-4E2E-96F8-239EECE5D634}" presName="centerShape" presStyleLbl="vennNode1" presStyleIdx="0" presStyleCnt="6" custLinFactNeighborX="-1387" custLinFactNeighborY="-888"/>
      <dgm:spPr/>
      <dgm:t>
        <a:bodyPr/>
        <a:lstStyle/>
        <a:p>
          <a:endParaRPr lang="en-US"/>
        </a:p>
      </dgm:t>
    </dgm:pt>
    <dgm:pt modelId="{63432802-399F-407F-AC10-7219543A0326}" type="pres">
      <dgm:prSet presAssocID="{DB1A1606-130D-4B45-9553-0A0B804495DF}" presName="node" presStyleLbl="vennNode1" presStyleIdx="1" presStyleCnt="6" custScaleX="1757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DE88A7-5745-4E4F-A7A8-F71A4DA0D5F2}" type="pres">
      <dgm:prSet presAssocID="{BF71EFAE-EC9F-46E9-BD2A-1686637595DA}" presName="node" presStyleLbl="vennNode1" presStyleIdx="2" presStyleCnt="6" custAng="290052" custScaleX="133836" custScaleY="107163" custRadScaleRad="115082" custRadScaleInc="45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69A2CE-A671-47B5-8CD8-544465E52E9C}" type="pres">
      <dgm:prSet presAssocID="{15426A40-9AD2-4153-8230-E20BC4B11534}" presName="node" presStyleLbl="vennNode1" presStyleIdx="3" presStyleCnt="6" custScaleX="152099" custScaleY="124525" custRadScaleRad="109344" custRadScaleInc="11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A63111-D3EF-450C-9AF7-13C8EEC6DB91}" type="pres">
      <dgm:prSet presAssocID="{8219F2EA-9DFB-4799-8437-39BE6192A8CF}" presName="node" presStyleLbl="vennNode1" presStyleIdx="4" presStyleCnt="6" custRadScaleRad="114674" custRadScaleInc="210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181187-C245-4F2D-A16E-C194CD393963}" type="pres">
      <dgm:prSet presAssocID="{2455AA8E-D731-4048-9DDE-C875EABB4989}" presName="node" presStyleLbl="vennNode1" presStyleIdx="5" presStyleCnt="6" custRadScaleRad="115098" custRadScaleInc="-109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5DAB64-48D5-432F-938D-E1F3721358B9}" type="presOf" srcId="{15426A40-9AD2-4153-8230-E20BC4B11534}" destId="{FC69A2CE-A671-47B5-8CD8-544465E52E9C}" srcOrd="0" destOrd="0" presId="urn:microsoft.com/office/officeart/2005/8/layout/radial3"/>
    <dgm:cxn modelId="{EEFECEAF-8E1A-45C3-BE53-B4856566F42A}" type="presOf" srcId="{691C1FF8-D24B-462D-B13F-4086A7342655}" destId="{E6763EE5-8DA4-47FB-A886-915FA197CAD0}" srcOrd="0" destOrd="0" presId="urn:microsoft.com/office/officeart/2005/8/layout/radial3"/>
    <dgm:cxn modelId="{09B198C8-E6EF-4BF2-B04A-98A7D3B82C52}" srcId="{43275D6C-D470-4E2E-96F8-239EECE5D634}" destId="{15426A40-9AD2-4153-8230-E20BC4B11534}" srcOrd="2" destOrd="0" parTransId="{A1307EAF-2414-4AFE-BE82-97C79333BAA9}" sibTransId="{869B992E-498B-4FBD-AA48-03E5171031C9}"/>
    <dgm:cxn modelId="{17C219EB-BA52-4ACD-90B7-4953F60BBD77}" type="presOf" srcId="{DB1A1606-130D-4B45-9553-0A0B804495DF}" destId="{63432802-399F-407F-AC10-7219543A0326}" srcOrd="0" destOrd="0" presId="urn:microsoft.com/office/officeart/2005/8/layout/radial3"/>
    <dgm:cxn modelId="{E91D5090-0D92-42B7-9D4F-F91AB585D7A9}" srcId="{43275D6C-D470-4E2E-96F8-239EECE5D634}" destId="{BF71EFAE-EC9F-46E9-BD2A-1686637595DA}" srcOrd="1" destOrd="0" parTransId="{C16FE7E0-0CCD-40DA-AE7B-F518D75734AD}" sibTransId="{83F53DA1-8C67-4AF5-A20A-9CEC6105D842}"/>
    <dgm:cxn modelId="{0158AF33-44F2-4B5B-9A2D-EF764C6F8FA7}" type="presOf" srcId="{43275D6C-D470-4E2E-96F8-239EECE5D634}" destId="{AFBC9C78-4E8A-498B-ACC1-DC2EFA6E3D36}" srcOrd="0" destOrd="0" presId="urn:microsoft.com/office/officeart/2005/8/layout/radial3"/>
    <dgm:cxn modelId="{A147D3A9-CDF4-4B79-89FD-C4BCD1DA4F3F}" type="presOf" srcId="{2455AA8E-D731-4048-9DDE-C875EABB4989}" destId="{5E181187-C245-4F2D-A16E-C194CD393963}" srcOrd="0" destOrd="0" presId="urn:microsoft.com/office/officeart/2005/8/layout/radial3"/>
    <dgm:cxn modelId="{5D4D4B3D-249C-4658-ABDF-A80F792A666E}" srcId="{43275D6C-D470-4E2E-96F8-239EECE5D634}" destId="{2455AA8E-D731-4048-9DDE-C875EABB4989}" srcOrd="4" destOrd="0" parTransId="{6386A4C8-1C52-4DE3-A70F-4BAB6D9A9CC5}" sibTransId="{CEA83B45-3CC7-47B0-9F68-C2A6CD9A969B}"/>
    <dgm:cxn modelId="{86A3A926-0739-4ACB-9984-4B22C28A02AA}" type="presOf" srcId="{8219F2EA-9DFB-4799-8437-39BE6192A8CF}" destId="{DFA63111-D3EF-450C-9AF7-13C8EEC6DB91}" srcOrd="0" destOrd="0" presId="urn:microsoft.com/office/officeart/2005/8/layout/radial3"/>
    <dgm:cxn modelId="{0AC9C91C-155D-46F0-9E26-33B93E5E0E08}" srcId="{691C1FF8-D24B-462D-B13F-4086A7342655}" destId="{43275D6C-D470-4E2E-96F8-239EECE5D634}" srcOrd="0" destOrd="0" parTransId="{C3508CD6-4178-4856-A1A5-59121457A236}" sibTransId="{5344238D-D1B6-460D-9BE4-114CABEA8131}"/>
    <dgm:cxn modelId="{393177A7-3436-4A02-8C42-A9789CF9CD7C}" srcId="{43275D6C-D470-4E2E-96F8-239EECE5D634}" destId="{8219F2EA-9DFB-4799-8437-39BE6192A8CF}" srcOrd="3" destOrd="0" parTransId="{FFCFE063-4F08-46E5-9E47-30E3D36760E6}" sibTransId="{1B3F961B-2BD6-447E-827A-157F427073E7}"/>
    <dgm:cxn modelId="{8DDA3E00-731C-4A18-9115-B59AF995D68E}" srcId="{43275D6C-D470-4E2E-96F8-239EECE5D634}" destId="{DB1A1606-130D-4B45-9553-0A0B804495DF}" srcOrd="0" destOrd="0" parTransId="{E71C9696-7619-4519-B8E6-F2196E95C10E}" sibTransId="{411BF947-09C5-4608-92FF-81B3B11A697B}"/>
    <dgm:cxn modelId="{71DAB0A2-EB40-4D3D-B8DB-E2D95275BF4D}" type="presOf" srcId="{BF71EFAE-EC9F-46E9-BD2A-1686637595DA}" destId="{9DDE88A7-5745-4E4F-A7A8-F71A4DA0D5F2}" srcOrd="0" destOrd="0" presId="urn:microsoft.com/office/officeart/2005/8/layout/radial3"/>
    <dgm:cxn modelId="{87C48BEA-C374-4C9C-B902-0115BE738B0E}" type="presParOf" srcId="{E6763EE5-8DA4-47FB-A886-915FA197CAD0}" destId="{1FB746E2-D736-4446-8093-C865FE09A112}" srcOrd="0" destOrd="0" presId="urn:microsoft.com/office/officeart/2005/8/layout/radial3"/>
    <dgm:cxn modelId="{0BE599D3-AC33-4BB1-B65F-67057E9F0439}" type="presParOf" srcId="{1FB746E2-D736-4446-8093-C865FE09A112}" destId="{AFBC9C78-4E8A-498B-ACC1-DC2EFA6E3D36}" srcOrd="0" destOrd="0" presId="urn:microsoft.com/office/officeart/2005/8/layout/radial3"/>
    <dgm:cxn modelId="{3112FEE1-FC72-43DD-89AB-500CF1B7F756}" type="presParOf" srcId="{1FB746E2-D736-4446-8093-C865FE09A112}" destId="{63432802-399F-407F-AC10-7219543A0326}" srcOrd="1" destOrd="0" presId="urn:microsoft.com/office/officeart/2005/8/layout/radial3"/>
    <dgm:cxn modelId="{9B76058B-03D0-477D-ADAF-69F9BA416969}" type="presParOf" srcId="{1FB746E2-D736-4446-8093-C865FE09A112}" destId="{9DDE88A7-5745-4E4F-A7A8-F71A4DA0D5F2}" srcOrd="2" destOrd="0" presId="urn:microsoft.com/office/officeart/2005/8/layout/radial3"/>
    <dgm:cxn modelId="{AB36D377-182D-4F38-A7FA-BE410BDE00D5}" type="presParOf" srcId="{1FB746E2-D736-4446-8093-C865FE09A112}" destId="{FC69A2CE-A671-47B5-8CD8-544465E52E9C}" srcOrd="3" destOrd="0" presId="urn:microsoft.com/office/officeart/2005/8/layout/radial3"/>
    <dgm:cxn modelId="{0293D9FD-1350-421D-87D6-0214E950D953}" type="presParOf" srcId="{1FB746E2-D736-4446-8093-C865FE09A112}" destId="{DFA63111-D3EF-450C-9AF7-13C8EEC6DB91}" srcOrd="4" destOrd="0" presId="urn:microsoft.com/office/officeart/2005/8/layout/radial3"/>
    <dgm:cxn modelId="{C8D79C40-42B4-4596-8551-1A47859B3299}" type="presParOf" srcId="{1FB746E2-D736-4446-8093-C865FE09A112}" destId="{5E181187-C245-4F2D-A16E-C194CD393963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BE2A8E-285E-4C69-9BFF-CE48B252AA50}" type="doc">
      <dgm:prSet loTypeId="urn:microsoft.com/office/officeart/2005/8/layout/radial6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ED1A3B2-A381-4201-823D-E4B4F944886D}">
      <dgm:prSet phldrT="[Text]" custT="1"/>
      <dgm:spPr/>
      <dgm:t>
        <a:bodyPr/>
        <a:lstStyle/>
        <a:p>
          <a:r>
            <a:rPr lang="sr-Cyrl-RS" sz="1000" dirty="0">
              <a:solidFill>
                <a:schemeClr val="bg1"/>
              </a:solidFill>
            </a:rPr>
            <a:t>Укупни расходи и издаци </a:t>
          </a:r>
          <a:r>
            <a:rPr lang="sr-Cyrl-RS" sz="1000" dirty="0" smtClean="0">
              <a:solidFill>
                <a:schemeClr val="bg1"/>
              </a:solidFill>
            </a:rPr>
            <a:t> 3.189.974.767</a:t>
          </a:r>
        </a:p>
        <a:p>
          <a:r>
            <a:rPr lang="sr-Cyrl-RS" sz="1000" dirty="0" smtClean="0">
              <a:solidFill>
                <a:schemeClr val="bg1"/>
              </a:solidFill>
            </a:rPr>
            <a:t>динара</a:t>
          </a:r>
          <a:endParaRPr lang="en-US" sz="1000" dirty="0">
            <a:solidFill>
              <a:schemeClr val="bg1"/>
            </a:solidFill>
          </a:endParaRPr>
        </a:p>
      </dgm:t>
    </dgm:pt>
    <dgm:pt modelId="{73ADFC91-EAB5-4621-8C76-D207DF7E46EB}" type="parTrans" cxnId="{28F1F12C-F4AD-4E97-81E8-8618F0209646}">
      <dgm:prSet/>
      <dgm:spPr/>
      <dgm:t>
        <a:bodyPr/>
        <a:lstStyle/>
        <a:p>
          <a:endParaRPr lang="en-US" sz="1000"/>
        </a:p>
      </dgm:t>
    </dgm:pt>
    <dgm:pt modelId="{BBBE51B8-3D99-4D37-A53E-85F69FB1F8D4}" type="sibTrans" cxnId="{28F1F12C-F4AD-4E97-81E8-8618F0209646}">
      <dgm:prSet/>
      <dgm:spPr/>
      <dgm:t>
        <a:bodyPr/>
        <a:lstStyle/>
        <a:p>
          <a:endParaRPr lang="en-US" sz="1000"/>
        </a:p>
      </dgm:t>
    </dgm:pt>
    <dgm:pt modelId="{A7091EAC-498C-4E8C-B46B-331B042A0C75}">
      <dgm:prSet phldrT="[Text]" custT="1"/>
      <dgm:spPr/>
      <dgm:t>
        <a:bodyPr/>
        <a:lstStyle/>
        <a:p>
          <a:r>
            <a:rPr lang="ru-RU" sz="900" dirty="0">
              <a:solidFill>
                <a:schemeClr val="bg1"/>
              </a:solidFill>
            </a:rPr>
            <a:t>Коришћење</a:t>
          </a:r>
          <a:r>
            <a:rPr lang="ru-RU" sz="1000" dirty="0">
              <a:solidFill>
                <a:schemeClr val="bg1"/>
              </a:solidFill>
            </a:rPr>
            <a:t> роба и услуга </a:t>
          </a:r>
          <a:r>
            <a:rPr lang="ru-RU" sz="1000" dirty="0" smtClean="0">
              <a:solidFill>
                <a:schemeClr val="bg1"/>
              </a:solidFill>
            </a:rPr>
            <a:t>697.302.497 </a:t>
          </a:r>
          <a:r>
            <a:rPr lang="ru-RU" sz="1000" dirty="0">
              <a:solidFill>
                <a:schemeClr val="bg1"/>
              </a:solidFill>
            </a:rPr>
            <a:t>динара</a:t>
          </a:r>
          <a:endParaRPr lang="en-US" sz="1000" dirty="0">
            <a:solidFill>
              <a:schemeClr val="bg1"/>
            </a:solidFill>
          </a:endParaRPr>
        </a:p>
      </dgm:t>
    </dgm:pt>
    <dgm:pt modelId="{5263AC43-AEF9-405C-B9BD-C1E77733E429}" type="parTrans" cxnId="{AE26F329-897E-412E-A92A-D95A8804158B}">
      <dgm:prSet/>
      <dgm:spPr/>
      <dgm:t>
        <a:bodyPr/>
        <a:lstStyle/>
        <a:p>
          <a:endParaRPr lang="en-US" sz="1000"/>
        </a:p>
      </dgm:t>
    </dgm:pt>
    <dgm:pt modelId="{686A1A37-AC61-4EC6-8398-59788F898E91}" type="sibTrans" cxnId="{AE26F329-897E-412E-A92A-D95A8804158B}">
      <dgm:prSet/>
      <dgm:spPr/>
      <dgm:t>
        <a:bodyPr/>
        <a:lstStyle/>
        <a:p>
          <a:endParaRPr lang="en-US" sz="1000"/>
        </a:p>
      </dgm:t>
    </dgm:pt>
    <dgm:pt modelId="{7D1C9009-9B60-4C15-8E3B-F949FAB90776}">
      <dgm:prSet phldrT="[Text]" phldr="1"/>
      <dgm:spPr/>
      <dgm:t>
        <a:bodyPr/>
        <a:lstStyle/>
        <a:p>
          <a:endParaRPr lang="en-US" sz="1000" dirty="0"/>
        </a:p>
      </dgm:t>
    </dgm:pt>
    <dgm:pt modelId="{E75197AC-E7B0-4C26-9D1F-47E47BE7CCEF}" type="parTrans" cxnId="{4E6E6427-5348-4ECF-99CC-46CA5F3BDA5F}">
      <dgm:prSet/>
      <dgm:spPr/>
      <dgm:t>
        <a:bodyPr/>
        <a:lstStyle/>
        <a:p>
          <a:endParaRPr lang="en-US" sz="1000"/>
        </a:p>
      </dgm:t>
    </dgm:pt>
    <dgm:pt modelId="{9D56A871-CE7A-4922-AAF9-9D95A29D1039}" type="sibTrans" cxnId="{4E6E6427-5348-4ECF-99CC-46CA5F3BDA5F}">
      <dgm:prSet/>
      <dgm:spPr/>
      <dgm:t>
        <a:bodyPr/>
        <a:lstStyle/>
        <a:p>
          <a:endParaRPr lang="en-US" sz="1000"/>
        </a:p>
      </dgm:t>
    </dgm:pt>
    <dgm:pt modelId="{BEBB7508-5593-4665-86D9-67DC9EEDFE00}">
      <dgm:prSet phldrT="[Text]" phldr="1"/>
      <dgm:spPr/>
      <dgm:t>
        <a:bodyPr/>
        <a:lstStyle/>
        <a:p>
          <a:endParaRPr lang="en-US" sz="1000"/>
        </a:p>
      </dgm:t>
    </dgm:pt>
    <dgm:pt modelId="{C01D930E-241E-4B8F-9FFE-A12F23D4AE61}" type="parTrans" cxnId="{8AD44159-442C-4DEC-ACDC-2060DD6FE511}">
      <dgm:prSet/>
      <dgm:spPr/>
      <dgm:t>
        <a:bodyPr/>
        <a:lstStyle/>
        <a:p>
          <a:endParaRPr lang="en-US" sz="1000"/>
        </a:p>
      </dgm:t>
    </dgm:pt>
    <dgm:pt modelId="{8C2D30BC-9728-4727-AC9C-7DD1886B66DA}" type="sibTrans" cxnId="{8AD44159-442C-4DEC-ACDC-2060DD6FE511}">
      <dgm:prSet/>
      <dgm:spPr/>
      <dgm:t>
        <a:bodyPr/>
        <a:lstStyle/>
        <a:p>
          <a:endParaRPr lang="en-US" sz="1000"/>
        </a:p>
      </dgm:t>
    </dgm:pt>
    <dgm:pt modelId="{DC185536-47EC-480B-B419-24BC666B206E}">
      <dgm:prSet phldrT="[Text]" phldr="1"/>
      <dgm:spPr/>
      <dgm:t>
        <a:bodyPr/>
        <a:lstStyle/>
        <a:p>
          <a:endParaRPr lang="en-US" sz="1000"/>
        </a:p>
      </dgm:t>
    </dgm:pt>
    <dgm:pt modelId="{43B3845C-4A8E-4186-AC01-CB23C9CE3CE4}" type="parTrans" cxnId="{D6D3D766-AAF1-452B-B7A5-DE64D7EFBDAC}">
      <dgm:prSet/>
      <dgm:spPr/>
      <dgm:t>
        <a:bodyPr/>
        <a:lstStyle/>
        <a:p>
          <a:endParaRPr lang="en-US" sz="1000"/>
        </a:p>
      </dgm:t>
    </dgm:pt>
    <dgm:pt modelId="{FF327DB0-0FCC-45EC-A004-6349AB5E0A19}" type="sibTrans" cxnId="{D6D3D766-AAF1-452B-B7A5-DE64D7EFBDAC}">
      <dgm:prSet/>
      <dgm:spPr/>
      <dgm:t>
        <a:bodyPr/>
        <a:lstStyle/>
        <a:p>
          <a:endParaRPr lang="en-US" sz="1000"/>
        </a:p>
      </dgm:t>
    </dgm:pt>
    <dgm:pt modelId="{343B6168-99DB-4C0C-9BE7-E54D7B80C5AD}">
      <dgm:prSet phldrT="[Text]" phldr="1"/>
      <dgm:spPr/>
      <dgm:t>
        <a:bodyPr/>
        <a:lstStyle/>
        <a:p>
          <a:endParaRPr lang="en-US" sz="1000"/>
        </a:p>
      </dgm:t>
    </dgm:pt>
    <dgm:pt modelId="{6F98FC42-2370-4FD0-A627-0708511F7F32}" type="parTrans" cxnId="{3DFE3AE5-6DA5-4440-A66F-1437FD4DC5D4}">
      <dgm:prSet/>
      <dgm:spPr/>
      <dgm:t>
        <a:bodyPr/>
        <a:lstStyle/>
        <a:p>
          <a:endParaRPr lang="en-US" sz="1000"/>
        </a:p>
      </dgm:t>
    </dgm:pt>
    <dgm:pt modelId="{95FBDDB6-4174-4619-B543-81DEF6B7716A}" type="sibTrans" cxnId="{3DFE3AE5-6DA5-4440-A66F-1437FD4DC5D4}">
      <dgm:prSet/>
      <dgm:spPr/>
      <dgm:t>
        <a:bodyPr/>
        <a:lstStyle/>
        <a:p>
          <a:endParaRPr lang="en-US" sz="1000"/>
        </a:p>
      </dgm:t>
    </dgm:pt>
    <dgm:pt modelId="{AC73436A-3EE6-4AB1-8B81-F0B7414514C2}">
      <dgm:prSet phldrT="[Text]" phldr="1"/>
      <dgm:spPr/>
      <dgm:t>
        <a:bodyPr/>
        <a:lstStyle/>
        <a:p>
          <a:endParaRPr lang="en-US" sz="1000"/>
        </a:p>
      </dgm:t>
    </dgm:pt>
    <dgm:pt modelId="{67F09836-65ED-439A-8E55-BF0FF6A12BA6}" type="parTrans" cxnId="{667A6532-F93A-4FD0-BD4D-A1165020F36F}">
      <dgm:prSet/>
      <dgm:spPr/>
      <dgm:t>
        <a:bodyPr/>
        <a:lstStyle/>
        <a:p>
          <a:endParaRPr lang="en-US" sz="1000"/>
        </a:p>
      </dgm:t>
    </dgm:pt>
    <dgm:pt modelId="{6C19F97B-9D99-4777-817C-1695A372D4F1}" type="sibTrans" cxnId="{667A6532-F93A-4FD0-BD4D-A1165020F36F}">
      <dgm:prSet/>
      <dgm:spPr/>
      <dgm:t>
        <a:bodyPr/>
        <a:lstStyle/>
        <a:p>
          <a:endParaRPr lang="en-US" sz="1000"/>
        </a:p>
      </dgm:t>
    </dgm:pt>
    <dgm:pt modelId="{352A865C-AD96-4AB1-8A5C-397B7A7D9B07}">
      <dgm:prSet phldrT="[Text]" phldr="1"/>
      <dgm:spPr/>
      <dgm:t>
        <a:bodyPr/>
        <a:lstStyle/>
        <a:p>
          <a:endParaRPr lang="en-US" sz="1000"/>
        </a:p>
      </dgm:t>
    </dgm:pt>
    <dgm:pt modelId="{7EC1ADA9-9F6E-4AFC-AE86-4831D523AA38}" type="parTrans" cxnId="{464AEB83-A961-4BF3-980D-8DBCF9264695}">
      <dgm:prSet/>
      <dgm:spPr/>
      <dgm:t>
        <a:bodyPr/>
        <a:lstStyle/>
        <a:p>
          <a:endParaRPr lang="en-US" sz="1000"/>
        </a:p>
      </dgm:t>
    </dgm:pt>
    <dgm:pt modelId="{7473CF13-22F0-41AF-BD4E-305659448BE2}" type="sibTrans" cxnId="{464AEB83-A961-4BF3-980D-8DBCF9264695}">
      <dgm:prSet/>
      <dgm:spPr/>
      <dgm:t>
        <a:bodyPr/>
        <a:lstStyle/>
        <a:p>
          <a:endParaRPr lang="en-US" sz="1000"/>
        </a:p>
      </dgm:t>
    </dgm:pt>
    <dgm:pt modelId="{9C6F0069-43DC-402D-BD84-1006528FCE04}">
      <dgm:prSet custT="1"/>
      <dgm:spPr/>
      <dgm:t>
        <a:bodyPr/>
        <a:lstStyle/>
        <a:p>
          <a:r>
            <a:rPr lang="sr-Cyrl-RS" sz="1000" dirty="0">
              <a:solidFill>
                <a:schemeClr val="bg1"/>
              </a:solidFill>
            </a:rPr>
            <a:t>Субвенције </a:t>
          </a:r>
          <a:r>
            <a:rPr lang="sr-Cyrl-RS" sz="1000" dirty="0" smtClean="0">
              <a:solidFill>
                <a:schemeClr val="bg1"/>
              </a:solidFill>
            </a:rPr>
            <a:t>1.523.085.488 </a:t>
          </a:r>
          <a:r>
            <a:rPr lang="sr-Cyrl-RS" sz="1000" dirty="0">
              <a:solidFill>
                <a:schemeClr val="bg1"/>
              </a:solidFill>
            </a:rPr>
            <a:t>динара</a:t>
          </a:r>
          <a:endParaRPr lang="en-US" sz="1000" dirty="0">
            <a:solidFill>
              <a:schemeClr val="bg1"/>
            </a:solidFill>
          </a:endParaRPr>
        </a:p>
      </dgm:t>
    </dgm:pt>
    <dgm:pt modelId="{44D9A023-5F81-4677-8A1D-494A76B02F4A}" type="parTrans" cxnId="{A14346A8-4918-4300-9891-20568D283921}">
      <dgm:prSet/>
      <dgm:spPr/>
      <dgm:t>
        <a:bodyPr/>
        <a:lstStyle/>
        <a:p>
          <a:endParaRPr lang="en-US" sz="1000"/>
        </a:p>
      </dgm:t>
    </dgm:pt>
    <dgm:pt modelId="{9FF20664-3F6F-4415-8233-D443550F6854}" type="sibTrans" cxnId="{A14346A8-4918-4300-9891-20568D283921}">
      <dgm:prSet/>
      <dgm:spPr/>
      <dgm:t>
        <a:bodyPr/>
        <a:lstStyle/>
        <a:p>
          <a:endParaRPr lang="en-US" sz="1000"/>
        </a:p>
      </dgm:t>
    </dgm:pt>
    <dgm:pt modelId="{3641F520-BAF8-4BA4-A826-44FA753A5F4E}">
      <dgm:prSet/>
      <dgm:spPr/>
      <dgm:t>
        <a:bodyPr/>
        <a:lstStyle/>
        <a:p>
          <a:endParaRPr lang="en-US" sz="1000" dirty="0"/>
        </a:p>
      </dgm:t>
    </dgm:pt>
    <dgm:pt modelId="{31D6B297-275C-4FAC-A07E-4467512471AD}" type="parTrans" cxnId="{D5A26C81-B5CA-4FF9-85ED-60967857EFA6}">
      <dgm:prSet/>
      <dgm:spPr/>
      <dgm:t>
        <a:bodyPr/>
        <a:lstStyle/>
        <a:p>
          <a:endParaRPr lang="en-US" sz="1000"/>
        </a:p>
      </dgm:t>
    </dgm:pt>
    <dgm:pt modelId="{53B82682-8E0C-4903-98EA-36CBB0B8A63B}" type="sibTrans" cxnId="{D5A26C81-B5CA-4FF9-85ED-60967857EFA6}">
      <dgm:prSet/>
      <dgm:spPr/>
      <dgm:t>
        <a:bodyPr/>
        <a:lstStyle/>
        <a:p>
          <a:endParaRPr lang="en-US" sz="1000"/>
        </a:p>
      </dgm:t>
    </dgm:pt>
    <dgm:pt modelId="{4746DA87-483C-4B84-9A22-BC58F96CB23A}">
      <dgm:prSet custT="1"/>
      <dgm:spPr/>
      <dgm:t>
        <a:bodyPr/>
        <a:lstStyle/>
        <a:p>
          <a:r>
            <a:rPr lang="sr-Cyrl-RS" sz="1000" dirty="0">
              <a:solidFill>
                <a:schemeClr val="bg1"/>
              </a:solidFill>
            </a:rPr>
            <a:t>Расходи за запослене </a:t>
          </a:r>
          <a:r>
            <a:rPr lang="sr-Cyrl-RS" sz="1000" dirty="0" smtClean="0">
              <a:solidFill>
                <a:schemeClr val="bg1"/>
              </a:solidFill>
            </a:rPr>
            <a:t>353.115.707 </a:t>
          </a:r>
          <a:r>
            <a:rPr lang="sr-Cyrl-RS" sz="1000" dirty="0">
              <a:solidFill>
                <a:schemeClr val="bg1"/>
              </a:solidFill>
            </a:rPr>
            <a:t>динара</a:t>
          </a:r>
          <a:endParaRPr lang="en-US" sz="1000" dirty="0">
            <a:solidFill>
              <a:schemeClr val="bg1"/>
            </a:solidFill>
          </a:endParaRPr>
        </a:p>
      </dgm:t>
    </dgm:pt>
    <dgm:pt modelId="{8A92D324-8EB2-4984-ADCB-62EACF9FECFF}" type="parTrans" cxnId="{0F519843-417F-4196-AE51-1E900F71077B}">
      <dgm:prSet/>
      <dgm:spPr/>
      <dgm:t>
        <a:bodyPr/>
        <a:lstStyle/>
        <a:p>
          <a:endParaRPr lang="en-US" sz="1000"/>
        </a:p>
      </dgm:t>
    </dgm:pt>
    <dgm:pt modelId="{DB95B0B9-5D2D-4D1A-A4F8-70F45A0E9738}" type="sibTrans" cxnId="{0F519843-417F-4196-AE51-1E900F71077B}">
      <dgm:prSet/>
      <dgm:spPr/>
      <dgm:t>
        <a:bodyPr/>
        <a:lstStyle/>
        <a:p>
          <a:endParaRPr lang="en-US" sz="1000"/>
        </a:p>
      </dgm:t>
    </dgm:pt>
    <dgm:pt modelId="{8329AE49-ECD5-4C13-B90F-CA83B6E6F994}">
      <dgm:prSet custT="1"/>
      <dgm:spPr/>
      <dgm:t>
        <a:bodyPr/>
        <a:lstStyle/>
        <a:p>
          <a:r>
            <a:rPr lang="sr-Cyrl-RS" sz="1000" dirty="0" smtClean="0">
              <a:solidFill>
                <a:schemeClr val="bg1"/>
              </a:solidFill>
            </a:rPr>
            <a:t>Социјално осигурање и заштита 166.714.666 динара</a:t>
          </a:r>
          <a:endParaRPr lang="en-US" sz="1000" dirty="0">
            <a:solidFill>
              <a:schemeClr val="bg1"/>
            </a:solidFill>
          </a:endParaRPr>
        </a:p>
      </dgm:t>
    </dgm:pt>
    <dgm:pt modelId="{6A3537F1-6C7A-4D5E-9BC9-14D14BE7BA95}" type="parTrans" cxnId="{47BC94C2-46D4-453B-A292-6076A9F8EE3B}">
      <dgm:prSet/>
      <dgm:spPr/>
      <dgm:t>
        <a:bodyPr/>
        <a:lstStyle/>
        <a:p>
          <a:endParaRPr lang="en-US" sz="1000"/>
        </a:p>
      </dgm:t>
    </dgm:pt>
    <dgm:pt modelId="{9CB0C477-89B3-4058-B341-9FC9F0AB6BB2}" type="sibTrans" cxnId="{47BC94C2-46D4-453B-A292-6076A9F8EE3B}">
      <dgm:prSet/>
      <dgm:spPr/>
      <dgm:t>
        <a:bodyPr/>
        <a:lstStyle/>
        <a:p>
          <a:endParaRPr lang="en-US" sz="1000"/>
        </a:p>
      </dgm:t>
    </dgm:pt>
    <dgm:pt modelId="{3FA5C700-C8EE-4CAC-8DA0-0BA7CA952C72}">
      <dgm:prSet custT="1"/>
      <dgm:spPr/>
      <dgm:t>
        <a:bodyPr/>
        <a:lstStyle/>
        <a:p>
          <a:r>
            <a:rPr lang="sr-Cyrl-RS" sz="1000" dirty="0">
              <a:solidFill>
                <a:schemeClr val="bg1"/>
              </a:solidFill>
            </a:rPr>
            <a:t>Дотације и трансфери </a:t>
          </a:r>
          <a:r>
            <a:rPr lang="sr-Cyrl-RS" sz="1000" dirty="0" smtClean="0">
              <a:solidFill>
                <a:schemeClr val="bg1"/>
              </a:solidFill>
            </a:rPr>
            <a:t>112.700.000 </a:t>
          </a:r>
          <a:r>
            <a:rPr lang="sr-Cyrl-RS" sz="1000" dirty="0">
              <a:solidFill>
                <a:schemeClr val="bg1"/>
              </a:solidFill>
            </a:rPr>
            <a:t>динара</a:t>
          </a:r>
          <a:endParaRPr lang="en-US" sz="1000" dirty="0">
            <a:solidFill>
              <a:schemeClr val="bg1"/>
            </a:solidFill>
          </a:endParaRPr>
        </a:p>
      </dgm:t>
    </dgm:pt>
    <dgm:pt modelId="{6970CC38-AACF-4350-BF4D-BD796B05B1FA}" type="parTrans" cxnId="{3BA8FFD8-B6F3-4518-99B6-8F25F307CF52}">
      <dgm:prSet/>
      <dgm:spPr/>
      <dgm:t>
        <a:bodyPr/>
        <a:lstStyle/>
        <a:p>
          <a:endParaRPr lang="en-US" sz="1000"/>
        </a:p>
      </dgm:t>
    </dgm:pt>
    <dgm:pt modelId="{61B610E5-4DC8-4394-A22C-5BBE6CDEE232}" type="sibTrans" cxnId="{3BA8FFD8-B6F3-4518-99B6-8F25F307CF52}">
      <dgm:prSet/>
      <dgm:spPr/>
      <dgm:t>
        <a:bodyPr/>
        <a:lstStyle/>
        <a:p>
          <a:endParaRPr lang="en-US" sz="1000"/>
        </a:p>
      </dgm:t>
    </dgm:pt>
    <dgm:pt modelId="{ED01A515-5448-4A3E-A2EC-575448D0F5AA}">
      <dgm:prSet custT="1"/>
      <dgm:spPr/>
      <dgm:t>
        <a:bodyPr/>
        <a:lstStyle/>
        <a:p>
          <a:r>
            <a:rPr lang="sr-Cyrl-RS" sz="1000" dirty="0">
              <a:solidFill>
                <a:schemeClr val="bg1"/>
              </a:solidFill>
            </a:rPr>
            <a:t>Остали расходи </a:t>
          </a:r>
          <a:r>
            <a:rPr lang="sr-Cyrl-RS" sz="1000" dirty="0" smtClean="0">
              <a:solidFill>
                <a:schemeClr val="bg1"/>
              </a:solidFill>
            </a:rPr>
            <a:t>106.328.421 </a:t>
          </a:r>
          <a:r>
            <a:rPr lang="sr-Cyrl-RS" sz="1000" dirty="0">
              <a:solidFill>
                <a:schemeClr val="bg1"/>
              </a:solidFill>
            </a:rPr>
            <a:t>динара</a:t>
          </a:r>
          <a:endParaRPr lang="en-US" sz="1000" dirty="0">
            <a:solidFill>
              <a:schemeClr val="bg1"/>
            </a:solidFill>
          </a:endParaRPr>
        </a:p>
      </dgm:t>
    </dgm:pt>
    <dgm:pt modelId="{3C8BC949-583D-42C4-9E18-497A2FA6C1D3}" type="parTrans" cxnId="{30638209-A4D1-4BFE-943D-C66C72DB50AF}">
      <dgm:prSet/>
      <dgm:spPr/>
      <dgm:t>
        <a:bodyPr/>
        <a:lstStyle/>
        <a:p>
          <a:endParaRPr lang="en-US" sz="1000"/>
        </a:p>
      </dgm:t>
    </dgm:pt>
    <dgm:pt modelId="{B658162B-CA61-458F-8F17-E18D499D4DE8}" type="sibTrans" cxnId="{30638209-A4D1-4BFE-943D-C66C72DB50AF}">
      <dgm:prSet/>
      <dgm:spPr/>
      <dgm:t>
        <a:bodyPr/>
        <a:lstStyle/>
        <a:p>
          <a:endParaRPr lang="en-US" sz="1000"/>
        </a:p>
      </dgm:t>
    </dgm:pt>
    <dgm:pt modelId="{AE26BF5A-34A6-4192-8BEA-D9ECFB941642}">
      <dgm:prSet custT="1"/>
      <dgm:spPr/>
      <dgm:t>
        <a:bodyPr/>
        <a:lstStyle/>
        <a:p>
          <a:r>
            <a:rPr lang="sr-Cyrl-RS" sz="1000" dirty="0">
              <a:solidFill>
                <a:schemeClr val="bg1"/>
              </a:solidFill>
            </a:rPr>
            <a:t>Средства резерве </a:t>
          </a:r>
          <a:r>
            <a:rPr lang="sr-Cyrl-RS" sz="1000" dirty="0" smtClean="0">
              <a:solidFill>
                <a:schemeClr val="bg1"/>
              </a:solidFill>
            </a:rPr>
            <a:t>20.000.000 динара</a:t>
          </a:r>
          <a:endParaRPr lang="en-US" sz="1000" dirty="0">
            <a:solidFill>
              <a:schemeClr val="bg1"/>
            </a:solidFill>
          </a:endParaRPr>
        </a:p>
      </dgm:t>
    </dgm:pt>
    <dgm:pt modelId="{053AEA0B-0F73-4DAC-9295-FCA55D0C5C5A}" type="parTrans" cxnId="{C2BA2E7D-A4DC-497F-82AA-B05171512E7B}">
      <dgm:prSet/>
      <dgm:spPr/>
      <dgm:t>
        <a:bodyPr/>
        <a:lstStyle/>
        <a:p>
          <a:endParaRPr lang="en-US" sz="1000"/>
        </a:p>
      </dgm:t>
    </dgm:pt>
    <dgm:pt modelId="{F67939D1-3ADF-4276-A6FA-0083CE5DA4FA}" type="sibTrans" cxnId="{C2BA2E7D-A4DC-497F-82AA-B05171512E7B}">
      <dgm:prSet/>
      <dgm:spPr/>
      <dgm:t>
        <a:bodyPr/>
        <a:lstStyle/>
        <a:p>
          <a:endParaRPr lang="en-US" sz="1000"/>
        </a:p>
      </dgm:t>
    </dgm:pt>
    <dgm:pt modelId="{91651A17-950C-49EC-8C35-2517548AE9E6}">
      <dgm:prSet custT="1"/>
      <dgm:spPr/>
      <dgm:t>
        <a:bodyPr/>
        <a:lstStyle/>
        <a:p>
          <a:r>
            <a:rPr lang="sr-Cyrl-RS" sz="1000" dirty="0">
              <a:solidFill>
                <a:schemeClr val="bg1"/>
              </a:solidFill>
            </a:rPr>
            <a:t>Капитални издаци </a:t>
          </a:r>
          <a:r>
            <a:rPr lang="sr-Cyrl-RS" sz="1000" dirty="0" smtClean="0">
              <a:solidFill>
                <a:schemeClr val="bg1"/>
              </a:solidFill>
            </a:rPr>
            <a:t> 210.727.988 </a:t>
          </a:r>
          <a:r>
            <a:rPr lang="sr-Cyrl-RS" sz="1000" dirty="0">
              <a:solidFill>
                <a:schemeClr val="bg1"/>
              </a:solidFill>
            </a:rPr>
            <a:t>динара</a:t>
          </a:r>
          <a:endParaRPr lang="en-US" sz="1000" dirty="0">
            <a:solidFill>
              <a:schemeClr val="bg1"/>
            </a:solidFill>
          </a:endParaRPr>
        </a:p>
      </dgm:t>
    </dgm:pt>
    <dgm:pt modelId="{8962C693-DF60-43F6-9F43-7615C2E1439A}" type="sibTrans" cxnId="{E14E4EEE-087E-4E8C-92C7-D48A2C2A60C4}">
      <dgm:prSet/>
      <dgm:spPr/>
      <dgm:t>
        <a:bodyPr/>
        <a:lstStyle/>
        <a:p>
          <a:endParaRPr lang="en-US" sz="1000"/>
        </a:p>
      </dgm:t>
    </dgm:pt>
    <dgm:pt modelId="{842A79D3-4827-4424-A76D-539154392405}" type="parTrans" cxnId="{E14E4EEE-087E-4E8C-92C7-D48A2C2A60C4}">
      <dgm:prSet/>
      <dgm:spPr/>
      <dgm:t>
        <a:bodyPr/>
        <a:lstStyle/>
        <a:p>
          <a:endParaRPr lang="en-US" sz="1000"/>
        </a:p>
      </dgm:t>
    </dgm:pt>
    <dgm:pt modelId="{F4B68BA8-694B-4B7F-8215-68903FFCD2D7}" type="pres">
      <dgm:prSet presAssocID="{B1BE2A8E-285E-4C69-9BFF-CE48B252AA5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9436B1-B652-4794-B4F4-4850647DACEB}" type="pres">
      <dgm:prSet presAssocID="{9ED1A3B2-A381-4201-823D-E4B4F944886D}" presName="centerShape" presStyleLbl="node0" presStyleIdx="0" presStyleCnt="1" custScaleX="131723" custScaleY="134986"/>
      <dgm:spPr/>
      <dgm:t>
        <a:bodyPr/>
        <a:lstStyle/>
        <a:p>
          <a:endParaRPr lang="en-US"/>
        </a:p>
      </dgm:t>
    </dgm:pt>
    <dgm:pt modelId="{73F305AC-CFDC-45B1-8AB8-6FABD1C99179}" type="pres">
      <dgm:prSet presAssocID="{A7091EAC-498C-4E8C-B46B-331B042A0C75}" presName="node" presStyleLbl="node1" presStyleIdx="0" presStyleCnt="8" custScaleX="141131" custScaleY="1409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91651-56D0-404C-82B0-25ACBF882A98}" type="pres">
      <dgm:prSet presAssocID="{A7091EAC-498C-4E8C-B46B-331B042A0C75}" presName="dummy" presStyleCnt="0"/>
      <dgm:spPr/>
    </dgm:pt>
    <dgm:pt modelId="{44C62812-7B8C-4DB2-9C0D-14651D9AFC46}" type="pres">
      <dgm:prSet presAssocID="{686A1A37-AC61-4EC6-8398-59788F898E91}" presName="sibTrans" presStyleLbl="sibTrans2D1" presStyleIdx="0" presStyleCnt="8"/>
      <dgm:spPr/>
      <dgm:t>
        <a:bodyPr/>
        <a:lstStyle/>
        <a:p>
          <a:endParaRPr lang="en-US"/>
        </a:p>
      </dgm:t>
    </dgm:pt>
    <dgm:pt modelId="{A14630AA-C1BD-4A7E-B665-0A7C9B6C19C9}" type="pres">
      <dgm:prSet presAssocID="{3FA5C700-C8EE-4CAC-8DA0-0BA7CA952C72}" presName="node" presStyleLbl="node1" presStyleIdx="1" presStyleCnt="8" custScaleX="131953" custScaleY="1299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474404-DEC3-43DE-B1B0-FCCBA45B0B53}" type="pres">
      <dgm:prSet presAssocID="{3FA5C700-C8EE-4CAC-8DA0-0BA7CA952C72}" presName="dummy" presStyleCnt="0"/>
      <dgm:spPr/>
    </dgm:pt>
    <dgm:pt modelId="{5D42F3FF-3AAD-4819-B004-ADDCB69227EB}" type="pres">
      <dgm:prSet presAssocID="{61B610E5-4DC8-4394-A22C-5BBE6CDEE232}" presName="sibTrans" presStyleLbl="sibTrans2D1" presStyleIdx="1" presStyleCnt="8"/>
      <dgm:spPr/>
      <dgm:t>
        <a:bodyPr/>
        <a:lstStyle/>
        <a:p>
          <a:endParaRPr lang="en-US"/>
        </a:p>
      </dgm:t>
    </dgm:pt>
    <dgm:pt modelId="{E43F7264-94BE-4E7E-8A98-A0D70BB3AF06}" type="pres">
      <dgm:prSet presAssocID="{4746DA87-483C-4B84-9A22-BC58F96CB23A}" presName="node" presStyleLbl="node1" presStyleIdx="2" presStyleCnt="8" custScaleX="121003" custScaleY="1192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1EF9CE-45BC-491C-9A74-72874D860E58}" type="pres">
      <dgm:prSet presAssocID="{4746DA87-483C-4B84-9A22-BC58F96CB23A}" presName="dummy" presStyleCnt="0"/>
      <dgm:spPr/>
    </dgm:pt>
    <dgm:pt modelId="{19B05264-FBF1-4254-AA6E-8DA1048C9EC5}" type="pres">
      <dgm:prSet presAssocID="{DB95B0B9-5D2D-4D1A-A4F8-70F45A0E9738}" presName="sibTrans" presStyleLbl="sibTrans2D1" presStyleIdx="2" presStyleCnt="8"/>
      <dgm:spPr/>
      <dgm:t>
        <a:bodyPr/>
        <a:lstStyle/>
        <a:p>
          <a:endParaRPr lang="en-US"/>
        </a:p>
      </dgm:t>
    </dgm:pt>
    <dgm:pt modelId="{115526CD-270E-4C52-A164-15F2B6F9FE39}" type="pres">
      <dgm:prSet presAssocID="{8329AE49-ECD5-4C13-B90F-CA83B6E6F994}" presName="node" presStyleLbl="node1" presStyleIdx="3" presStyleCnt="8" custScaleX="120594" custScaleY="116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42822E-2282-4D84-AEA3-97E5D7F5026E}" type="pres">
      <dgm:prSet presAssocID="{8329AE49-ECD5-4C13-B90F-CA83B6E6F994}" presName="dummy" presStyleCnt="0"/>
      <dgm:spPr/>
    </dgm:pt>
    <dgm:pt modelId="{1EBC4AA2-7966-4002-8CE2-7479E65C1C79}" type="pres">
      <dgm:prSet presAssocID="{9CB0C477-89B3-4058-B341-9FC9F0AB6BB2}" presName="sibTrans" presStyleLbl="sibTrans2D1" presStyleIdx="3" presStyleCnt="8"/>
      <dgm:spPr/>
      <dgm:t>
        <a:bodyPr/>
        <a:lstStyle/>
        <a:p>
          <a:endParaRPr lang="en-US"/>
        </a:p>
      </dgm:t>
    </dgm:pt>
    <dgm:pt modelId="{5101AD7C-EA94-402A-A388-0FD916639D60}" type="pres">
      <dgm:prSet presAssocID="{9C6F0069-43DC-402D-BD84-1006528FCE04}" presName="node" presStyleLbl="node1" presStyleIdx="4" presStyleCnt="8" custScaleX="136488" custScaleY="118966" custRadScaleRad="98874" custRadScaleInc="-58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296767-E761-4683-B475-54E34622C9C1}" type="pres">
      <dgm:prSet presAssocID="{9C6F0069-43DC-402D-BD84-1006528FCE04}" presName="dummy" presStyleCnt="0"/>
      <dgm:spPr/>
    </dgm:pt>
    <dgm:pt modelId="{FC9B55A0-D6BC-47A3-92D9-CF0D462CBA3E}" type="pres">
      <dgm:prSet presAssocID="{9FF20664-3F6F-4415-8233-D443550F6854}" presName="sibTrans" presStyleLbl="sibTrans2D1" presStyleIdx="4" presStyleCnt="8"/>
      <dgm:spPr/>
      <dgm:t>
        <a:bodyPr/>
        <a:lstStyle/>
        <a:p>
          <a:endParaRPr lang="en-US"/>
        </a:p>
      </dgm:t>
    </dgm:pt>
    <dgm:pt modelId="{D19ADD6D-9F0A-4766-B637-BB2D5495A9BB}" type="pres">
      <dgm:prSet presAssocID="{ED01A515-5448-4A3E-A2EC-575448D0F5AA}" presName="node" presStyleLbl="node1" presStyleIdx="5" presStyleCnt="8" custScaleX="166587" custScaleY="116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9DB137-9ACF-4A5D-915D-C6DEF62C671A}" type="pres">
      <dgm:prSet presAssocID="{ED01A515-5448-4A3E-A2EC-575448D0F5AA}" presName="dummy" presStyleCnt="0"/>
      <dgm:spPr/>
    </dgm:pt>
    <dgm:pt modelId="{84EFD8D8-F116-4363-8F07-0BDD118D8287}" type="pres">
      <dgm:prSet presAssocID="{B658162B-CA61-458F-8F17-E18D499D4DE8}" presName="sibTrans" presStyleLbl="sibTrans2D1" presStyleIdx="5" presStyleCnt="8"/>
      <dgm:spPr/>
      <dgm:t>
        <a:bodyPr/>
        <a:lstStyle/>
        <a:p>
          <a:endParaRPr lang="en-US"/>
        </a:p>
      </dgm:t>
    </dgm:pt>
    <dgm:pt modelId="{4F05B281-B6DB-45BB-A427-1BF92AADC139}" type="pres">
      <dgm:prSet presAssocID="{AE26BF5A-34A6-4192-8BEA-D9ECFB941642}" presName="node" presStyleLbl="node1" presStyleIdx="6" presStyleCnt="8" custScaleX="112359" custScaleY="1254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DFE719-4F44-4DDA-B702-82A372856A51}" type="pres">
      <dgm:prSet presAssocID="{AE26BF5A-34A6-4192-8BEA-D9ECFB941642}" presName="dummy" presStyleCnt="0"/>
      <dgm:spPr/>
    </dgm:pt>
    <dgm:pt modelId="{C0575E5C-DEAA-49FF-9C6A-0DF4C03D040D}" type="pres">
      <dgm:prSet presAssocID="{F67939D1-3ADF-4276-A6FA-0083CE5DA4FA}" presName="sibTrans" presStyleLbl="sibTrans2D1" presStyleIdx="6" presStyleCnt="8"/>
      <dgm:spPr/>
      <dgm:t>
        <a:bodyPr/>
        <a:lstStyle/>
        <a:p>
          <a:endParaRPr lang="en-US"/>
        </a:p>
      </dgm:t>
    </dgm:pt>
    <dgm:pt modelId="{2D6C03BD-4023-431E-84F6-C080A9961C8A}" type="pres">
      <dgm:prSet presAssocID="{91651A17-950C-49EC-8C35-2517548AE9E6}" presName="node" presStyleLbl="node1" presStyleIdx="7" presStyleCnt="8" custScaleX="134628" custScaleY="131362" custRadScaleRad="93377" custRadScaleInc="-241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78787D-F4B0-463A-AA6F-94706894BC8C}" type="pres">
      <dgm:prSet presAssocID="{91651A17-950C-49EC-8C35-2517548AE9E6}" presName="dummy" presStyleCnt="0"/>
      <dgm:spPr/>
    </dgm:pt>
    <dgm:pt modelId="{7C884431-F906-455C-AAF5-4FBEC1E13C27}" type="pres">
      <dgm:prSet presAssocID="{8962C693-DF60-43F6-9F43-7615C2E1439A}" presName="sibTrans" presStyleLbl="sibTrans2D1" presStyleIdx="7" presStyleCnt="8"/>
      <dgm:spPr/>
      <dgm:t>
        <a:bodyPr/>
        <a:lstStyle/>
        <a:p>
          <a:endParaRPr lang="en-US"/>
        </a:p>
      </dgm:t>
    </dgm:pt>
  </dgm:ptLst>
  <dgm:cxnLst>
    <dgm:cxn modelId="{15B25BE7-B61F-4399-8DBB-F360C2BA96E5}" type="presOf" srcId="{686A1A37-AC61-4EC6-8398-59788F898E91}" destId="{44C62812-7B8C-4DB2-9C0D-14651D9AFC46}" srcOrd="0" destOrd="0" presId="urn:microsoft.com/office/officeart/2005/8/layout/radial6"/>
    <dgm:cxn modelId="{6AD463C1-088C-44BE-8C34-750F20CE8DA0}" type="presOf" srcId="{3FA5C700-C8EE-4CAC-8DA0-0BA7CA952C72}" destId="{A14630AA-C1BD-4A7E-B665-0A7C9B6C19C9}" srcOrd="0" destOrd="0" presId="urn:microsoft.com/office/officeart/2005/8/layout/radial6"/>
    <dgm:cxn modelId="{D6D3D766-AAF1-452B-B7A5-DE64D7EFBDAC}" srcId="{7D1C9009-9B60-4C15-8E3B-F949FAB90776}" destId="{DC185536-47EC-480B-B419-24BC666B206E}" srcOrd="1" destOrd="0" parTransId="{43B3845C-4A8E-4186-AC01-CB23C9CE3CE4}" sibTransId="{FF327DB0-0FCC-45EC-A004-6349AB5E0A19}"/>
    <dgm:cxn modelId="{28F1F12C-F4AD-4E97-81E8-8618F0209646}" srcId="{B1BE2A8E-285E-4C69-9BFF-CE48B252AA50}" destId="{9ED1A3B2-A381-4201-823D-E4B4F944886D}" srcOrd="0" destOrd="0" parTransId="{73ADFC91-EAB5-4621-8C76-D207DF7E46EB}" sibTransId="{BBBE51B8-3D99-4D37-A53E-85F69FB1F8D4}"/>
    <dgm:cxn modelId="{3BA8FFD8-B6F3-4518-99B6-8F25F307CF52}" srcId="{9ED1A3B2-A381-4201-823D-E4B4F944886D}" destId="{3FA5C700-C8EE-4CAC-8DA0-0BA7CA952C72}" srcOrd="1" destOrd="0" parTransId="{6970CC38-AACF-4350-BF4D-BD796B05B1FA}" sibTransId="{61B610E5-4DC8-4394-A22C-5BBE6CDEE232}"/>
    <dgm:cxn modelId="{C11E6F22-FD2F-49D2-BD48-3542B5EC8C51}" type="presOf" srcId="{F67939D1-3ADF-4276-A6FA-0083CE5DA4FA}" destId="{C0575E5C-DEAA-49FF-9C6A-0DF4C03D040D}" srcOrd="0" destOrd="0" presId="urn:microsoft.com/office/officeart/2005/8/layout/radial6"/>
    <dgm:cxn modelId="{65DC7EE8-791F-4453-AEE4-351692992E5F}" type="presOf" srcId="{B1BE2A8E-285E-4C69-9BFF-CE48B252AA50}" destId="{F4B68BA8-694B-4B7F-8215-68903FFCD2D7}" srcOrd="0" destOrd="0" presId="urn:microsoft.com/office/officeart/2005/8/layout/radial6"/>
    <dgm:cxn modelId="{464AEB83-A961-4BF3-980D-8DBCF9264695}" srcId="{343B6168-99DB-4C0C-9BE7-E54D7B80C5AD}" destId="{352A865C-AD96-4AB1-8A5C-397B7A7D9B07}" srcOrd="1" destOrd="0" parTransId="{7EC1ADA9-9F6E-4AFC-AE86-4831D523AA38}" sibTransId="{7473CF13-22F0-41AF-BD4E-305659448BE2}"/>
    <dgm:cxn modelId="{47BC94C2-46D4-453B-A292-6076A9F8EE3B}" srcId="{9ED1A3B2-A381-4201-823D-E4B4F944886D}" destId="{8329AE49-ECD5-4C13-B90F-CA83B6E6F994}" srcOrd="3" destOrd="0" parTransId="{6A3537F1-6C7A-4D5E-9BC9-14D14BE7BA95}" sibTransId="{9CB0C477-89B3-4058-B341-9FC9F0AB6BB2}"/>
    <dgm:cxn modelId="{79367CFA-29E9-494C-A699-58E7C53282C6}" type="presOf" srcId="{61B610E5-4DC8-4394-A22C-5BBE6CDEE232}" destId="{5D42F3FF-3AAD-4819-B004-ADDCB69227EB}" srcOrd="0" destOrd="0" presId="urn:microsoft.com/office/officeart/2005/8/layout/radial6"/>
    <dgm:cxn modelId="{3E3F65F0-4760-477C-86B5-CB390EDD29DB}" type="presOf" srcId="{8962C693-DF60-43F6-9F43-7615C2E1439A}" destId="{7C884431-F906-455C-AAF5-4FBEC1E13C27}" srcOrd="0" destOrd="0" presId="urn:microsoft.com/office/officeart/2005/8/layout/radial6"/>
    <dgm:cxn modelId="{DA7610CE-0D19-48FA-ADF1-4992EAE53341}" type="presOf" srcId="{9CB0C477-89B3-4058-B341-9FC9F0AB6BB2}" destId="{1EBC4AA2-7966-4002-8CE2-7479E65C1C79}" srcOrd="0" destOrd="0" presId="urn:microsoft.com/office/officeart/2005/8/layout/radial6"/>
    <dgm:cxn modelId="{A14346A8-4918-4300-9891-20568D283921}" srcId="{9ED1A3B2-A381-4201-823D-E4B4F944886D}" destId="{9C6F0069-43DC-402D-BD84-1006528FCE04}" srcOrd="4" destOrd="0" parTransId="{44D9A023-5F81-4677-8A1D-494A76B02F4A}" sibTransId="{9FF20664-3F6F-4415-8233-D443550F6854}"/>
    <dgm:cxn modelId="{4E693A1F-A818-494A-9191-6DDA96FF0598}" type="presOf" srcId="{A7091EAC-498C-4E8C-B46B-331B042A0C75}" destId="{73F305AC-CFDC-45B1-8AB8-6FABD1C99179}" srcOrd="0" destOrd="0" presId="urn:microsoft.com/office/officeart/2005/8/layout/radial6"/>
    <dgm:cxn modelId="{9CBCBA83-8BC0-4D9D-8F59-4CE72862435A}" type="presOf" srcId="{91651A17-950C-49EC-8C35-2517548AE9E6}" destId="{2D6C03BD-4023-431E-84F6-C080A9961C8A}" srcOrd="0" destOrd="0" presId="urn:microsoft.com/office/officeart/2005/8/layout/radial6"/>
    <dgm:cxn modelId="{5C9EFB21-D730-469F-BCC2-6ADA252CF713}" type="presOf" srcId="{B658162B-CA61-458F-8F17-E18D499D4DE8}" destId="{84EFD8D8-F116-4363-8F07-0BDD118D8287}" srcOrd="0" destOrd="0" presId="urn:microsoft.com/office/officeart/2005/8/layout/radial6"/>
    <dgm:cxn modelId="{57289D19-F335-4D68-AC7E-5582D07598B2}" type="presOf" srcId="{9FF20664-3F6F-4415-8233-D443550F6854}" destId="{FC9B55A0-D6BC-47A3-92D9-CF0D462CBA3E}" srcOrd="0" destOrd="0" presId="urn:microsoft.com/office/officeart/2005/8/layout/radial6"/>
    <dgm:cxn modelId="{D5A26C81-B5CA-4FF9-85ED-60967857EFA6}" srcId="{B1BE2A8E-285E-4C69-9BFF-CE48B252AA50}" destId="{3641F520-BAF8-4BA4-A826-44FA753A5F4E}" srcOrd="1" destOrd="0" parTransId="{31D6B297-275C-4FAC-A07E-4467512471AD}" sibTransId="{53B82682-8E0C-4903-98EA-36CBB0B8A63B}"/>
    <dgm:cxn modelId="{AF333ABE-6D5B-4845-91C6-0C3A13CCB688}" type="presOf" srcId="{8329AE49-ECD5-4C13-B90F-CA83B6E6F994}" destId="{115526CD-270E-4C52-A164-15F2B6F9FE39}" srcOrd="0" destOrd="0" presId="urn:microsoft.com/office/officeart/2005/8/layout/radial6"/>
    <dgm:cxn modelId="{4E6E6427-5348-4ECF-99CC-46CA5F3BDA5F}" srcId="{B1BE2A8E-285E-4C69-9BFF-CE48B252AA50}" destId="{7D1C9009-9B60-4C15-8E3B-F949FAB90776}" srcOrd="2" destOrd="0" parTransId="{E75197AC-E7B0-4C26-9D1F-47E47BE7CCEF}" sibTransId="{9D56A871-CE7A-4922-AAF9-9D95A29D1039}"/>
    <dgm:cxn modelId="{BD8B088F-38DD-4C61-9C7F-39D38AF469D9}" type="presOf" srcId="{DB95B0B9-5D2D-4D1A-A4F8-70F45A0E9738}" destId="{19B05264-FBF1-4254-AA6E-8DA1048C9EC5}" srcOrd="0" destOrd="0" presId="urn:microsoft.com/office/officeart/2005/8/layout/radial6"/>
    <dgm:cxn modelId="{0BB795E9-FFF1-4A2D-878C-FAE1C6BDCC87}" type="presOf" srcId="{9C6F0069-43DC-402D-BD84-1006528FCE04}" destId="{5101AD7C-EA94-402A-A388-0FD916639D60}" srcOrd="0" destOrd="0" presId="urn:microsoft.com/office/officeart/2005/8/layout/radial6"/>
    <dgm:cxn modelId="{8AD44159-442C-4DEC-ACDC-2060DD6FE511}" srcId="{7D1C9009-9B60-4C15-8E3B-F949FAB90776}" destId="{BEBB7508-5593-4665-86D9-67DC9EEDFE00}" srcOrd="0" destOrd="0" parTransId="{C01D930E-241E-4B8F-9FFE-A12F23D4AE61}" sibTransId="{8C2D30BC-9728-4727-AC9C-7DD1886B66DA}"/>
    <dgm:cxn modelId="{0F519843-417F-4196-AE51-1E900F71077B}" srcId="{9ED1A3B2-A381-4201-823D-E4B4F944886D}" destId="{4746DA87-483C-4B84-9A22-BC58F96CB23A}" srcOrd="2" destOrd="0" parTransId="{8A92D324-8EB2-4984-ADCB-62EACF9FECFF}" sibTransId="{DB95B0B9-5D2D-4D1A-A4F8-70F45A0E9738}"/>
    <dgm:cxn modelId="{667A6532-F93A-4FD0-BD4D-A1165020F36F}" srcId="{343B6168-99DB-4C0C-9BE7-E54D7B80C5AD}" destId="{AC73436A-3EE6-4AB1-8B81-F0B7414514C2}" srcOrd="0" destOrd="0" parTransId="{67F09836-65ED-439A-8E55-BF0FF6A12BA6}" sibTransId="{6C19F97B-9D99-4777-817C-1695A372D4F1}"/>
    <dgm:cxn modelId="{3DFE3AE5-6DA5-4440-A66F-1437FD4DC5D4}" srcId="{B1BE2A8E-285E-4C69-9BFF-CE48B252AA50}" destId="{343B6168-99DB-4C0C-9BE7-E54D7B80C5AD}" srcOrd="3" destOrd="0" parTransId="{6F98FC42-2370-4FD0-A627-0708511F7F32}" sibTransId="{95FBDDB6-4174-4619-B543-81DEF6B7716A}"/>
    <dgm:cxn modelId="{E14E4EEE-087E-4E8C-92C7-D48A2C2A60C4}" srcId="{9ED1A3B2-A381-4201-823D-E4B4F944886D}" destId="{91651A17-950C-49EC-8C35-2517548AE9E6}" srcOrd="7" destOrd="0" parTransId="{842A79D3-4827-4424-A76D-539154392405}" sibTransId="{8962C693-DF60-43F6-9F43-7615C2E1439A}"/>
    <dgm:cxn modelId="{5EC1D513-D8D4-45F0-8AFD-7633B3DF7A52}" type="presOf" srcId="{4746DA87-483C-4B84-9A22-BC58F96CB23A}" destId="{E43F7264-94BE-4E7E-8A98-A0D70BB3AF06}" srcOrd="0" destOrd="0" presId="urn:microsoft.com/office/officeart/2005/8/layout/radial6"/>
    <dgm:cxn modelId="{C2BA2E7D-A4DC-497F-82AA-B05171512E7B}" srcId="{9ED1A3B2-A381-4201-823D-E4B4F944886D}" destId="{AE26BF5A-34A6-4192-8BEA-D9ECFB941642}" srcOrd="6" destOrd="0" parTransId="{053AEA0B-0F73-4DAC-9295-FCA55D0C5C5A}" sibTransId="{F67939D1-3ADF-4276-A6FA-0083CE5DA4FA}"/>
    <dgm:cxn modelId="{D9AC742A-917E-4818-8C2B-93B8B4D0D262}" type="presOf" srcId="{AE26BF5A-34A6-4192-8BEA-D9ECFB941642}" destId="{4F05B281-B6DB-45BB-A427-1BF92AADC139}" srcOrd="0" destOrd="0" presId="urn:microsoft.com/office/officeart/2005/8/layout/radial6"/>
    <dgm:cxn modelId="{30638209-A4D1-4BFE-943D-C66C72DB50AF}" srcId="{9ED1A3B2-A381-4201-823D-E4B4F944886D}" destId="{ED01A515-5448-4A3E-A2EC-575448D0F5AA}" srcOrd="5" destOrd="0" parTransId="{3C8BC949-583D-42C4-9E18-497A2FA6C1D3}" sibTransId="{B658162B-CA61-458F-8F17-E18D499D4DE8}"/>
    <dgm:cxn modelId="{FCCD6129-1EC0-448C-BF7A-51C6647345E8}" type="presOf" srcId="{ED01A515-5448-4A3E-A2EC-575448D0F5AA}" destId="{D19ADD6D-9F0A-4766-B637-BB2D5495A9BB}" srcOrd="0" destOrd="0" presId="urn:microsoft.com/office/officeart/2005/8/layout/radial6"/>
    <dgm:cxn modelId="{AE26F329-897E-412E-A92A-D95A8804158B}" srcId="{9ED1A3B2-A381-4201-823D-E4B4F944886D}" destId="{A7091EAC-498C-4E8C-B46B-331B042A0C75}" srcOrd="0" destOrd="0" parTransId="{5263AC43-AEF9-405C-B9BD-C1E77733E429}" sibTransId="{686A1A37-AC61-4EC6-8398-59788F898E91}"/>
    <dgm:cxn modelId="{3EF3403C-A42B-483C-89B0-BC54F70E5592}" type="presOf" srcId="{9ED1A3B2-A381-4201-823D-E4B4F944886D}" destId="{E59436B1-B652-4794-B4F4-4850647DACEB}" srcOrd="0" destOrd="0" presId="urn:microsoft.com/office/officeart/2005/8/layout/radial6"/>
    <dgm:cxn modelId="{D556896D-64B6-4407-9D72-65AD81369266}" type="presParOf" srcId="{F4B68BA8-694B-4B7F-8215-68903FFCD2D7}" destId="{E59436B1-B652-4794-B4F4-4850647DACEB}" srcOrd="0" destOrd="0" presId="urn:microsoft.com/office/officeart/2005/8/layout/radial6"/>
    <dgm:cxn modelId="{968B3330-4EC7-4038-9A79-3DB0A8717D55}" type="presParOf" srcId="{F4B68BA8-694B-4B7F-8215-68903FFCD2D7}" destId="{73F305AC-CFDC-45B1-8AB8-6FABD1C99179}" srcOrd="1" destOrd="0" presId="urn:microsoft.com/office/officeart/2005/8/layout/radial6"/>
    <dgm:cxn modelId="{083B0CD6-7D88-48FE-AFF8-2770061EF1B9}" type="presParOf" srcId="{F4B68BA8-694B-4B7F-8215-68903FFCD2D7}" destId="{DA491651-56D0-404C-82B0-25ACBF882A98}" srcOrd="2" destOrd="0" presId="urn:microsoft.com/office/officeart/2005/8/layout/radial6"/>
    <dgm:cxn modelId="{16D38BD4-C749-43E9-9B4D-823F3BABD9FB}" type="presParOf" srcId="{F4B68BA8-694B-4B7F-8215-68903FFCD2D7}" destId="{44C62812-7B8C-4DB2-9C0D-14651D9AFC46}" srcOrd="3" destOrd="0" presId="urn:microsoft.com/office/officeart/2005/8/layout/radial6"/>
    <dgm:cxn modelId="{260041D7-6D0A-428E-8B93-851C50B7B7FF}" type="presParOf" srcId="{F4B68BA8-694B-4B7F-8215-68903FFCD2D7}" destId="{A14630AA-C1BD-4A7E-B665-0A7C9B6C19C9}" srcOrd="4" destOrd="0" presId="urn:microsoft.com/office/officeart/2005/8/layout/radial6"/>
    <dgm:cxn modelId="{0CF0692D-2CC1-4A7C-9D34-EF2560B3E5F1}" type="presParOf" srcId="{F4B68BA8-694B-4B7F-8215-68903FFCD2D7}" destId="{B3474404-DEC3-43DE-B1B0-FCCBA45B0B53}" srcOrd="5" destOrd="0" presId="urn:microsoft.com/office/officeart/2005/8/layout/radial6"/>
    <dgm:cxn modelId="{AF9F521A-6219-4917-9E1D-59F3BF42F08F}" type="presParOf" srcId="{F4B68BA8-694B-4B7F-8215-68903FFCD2D7}" destId="{5D42F3FF-3AAD-4819-B004-ADDCB69227EB}" srcOrd="6" destOrd="0" presId="urn:microsoft.com/office/officeart/2005/8/layout/radial6"/>
    <dgm:cxn modelId="{FEBE1266-ACDB-43EC-B9AF-A927FC3322F9}" type="presParOf" srcId="{F4B68BA8-694B-4B7F-8215-68903FFCD2D7}" destId="{E43F7264-94BE-4E7E-8A98-A0D70BB3AF06}" srcOrd="7" destOrd="0" presId="urn:microsoft.com/office/officeart/2005/8/layout/radial6"/>
    <dgm:cxn modelId="{DF58FAA5-9051-47B7-9B31-61C6C5137AE0}" type="presParOf" srcId="{F4B68BA8-694B-4B7F-8215-68903FFCD2D7}" destId="{931EF9CE-45BC-491C-9A74-72874D860E58}" srcOrd="8" destOrd="0" presId="urn:microsoft.com/office/officeart/2005/8/layout/radial6"/>
    <dgm:cxn modelId="{8F9F5FD1-5694-48A5-BB25-459151FF677D}" type="presParOf" srcId="{F4B68BA8-694B-4B7F-8215-68903FFCD2D7}" destId="{19B05264-FBF1-4254-AA6E-8DA1048C9EC5}" srcOrd="9" destOrd="0" presId="urn:microsoft.com/office/officeart/2005/8/layout/radial6"/>
    <dgm:cxn modelId="{72A42ED5-3446-4DE8-A4D3-148A0A30BDBF}" type="presParOf" srcId="{F4B68BA8-694B-4B7F-8215-68903FFCD2D7}" destId="{115526CD-270E-4C52-A164-15F2B6F9FE39}" srcOrd="10" destOrd="0" presId="urn:microsoft.com/office/officeart/2005/8/layout/radial6"/>
    <dgm:cxn modelId="{F5160239-523C-416B-B3F0-76F9EFD3254F}" type="presParOf" srcId="{F4B68BA8-694B-4B7F-8215-68903FFCD2D7}" destId="{E442822E-2282-4D84-AEA3-97E5D7F5026E}" srcOrd="11" destOrd="0" presId="urn:microsoft.com/office/officeart/2005/8/layout/radial6"/>
    <dgm:cxn modelId="{5959F9D9-A684-41D8-BEE2-DE8852492309}" type="presParOf" srcId="{F4B68BA8-694B-4B7F-8215-68903FFCD2D7}" destId="{1EBC4AA2-7966-4002-8CE2-7479E65C1C79}" srcOrd="12" destOrd="0" presId="urn:microsoft.com/office/officeart/2005/8/layout/radial6"/>
    <dgm:cxn modelId="{0657E8C1-01D7-4CC0-B548-C8E5739E41EB}" type="presParOf" srcId="{F4B68BA8-694B-4B7F-8215-68903FFCD2D7}" destId="{5101AD7C-EA94-402A-A388-0FD916639D60}" srcOrd="13" destOrd="0" presId="urn:microsoft.com/office/officeart/2005/8/layout/radial6"/>
    <dgm:cxn modelId="{0DE83748-214B-4394-AFCC-50F73128CA7F}" type="presParOf" srcId="{F4B68BA8-694B-4B7F-8215-68903FFCD2D7}" destId="{97296767-E761-4683-B475-54E34622C9C1}" srcOrd="14" destOrd="0" presId="urn:microsoft.com/office/officeart/2005/8/layout/radial6"/>
    <dgm:cxn modelId="{6FAD0287-3642-4BC3-838C-432047BEF64F}" type="presParOf" srcId="{F4B68BA8-694B-4B7F-8215-68903FFCD2D7}" destId="{FC9B55A0-D6BC-47A3-92D9-CF0D462CBA3E}" srcOrd="15" destOrd="0" presId="urn:microsoft.com/office/officeart/2005/8/layout/radial6"/>
    <dgm:cxn modelId="{85324FF1-B5A8-42C3-9CD8-B8F3A7B41DAF}" type="presParOf" srcId="{F4B68BA8-694B-4B7F-8215-68903FFCD2D7}" destId="{D19ADD6D-9F0A-4766-B637-BB2D5495A9BB}" srcOrd="16" destOrd="0" presId="urn:microsoft.com/office/officeart/2005/8/layout/radial6"/>
    <dgm:cxn modelId="{363F0F02-6E41-404E-B2E5-4890434DECC7}" type="presParOf" srcId="{F4B68BA8-694B-4B7F-8215-68903FFCD2D7}" destId="{CB9DB137-9ACF-4A5D-915D-C6DEF62C671A}" srcOrd="17" destOrd="0" presId="urn:microsoft.com/office/officeart/2005/8/layout/radial6"/>
    <dgm:cxn modelId="{C75A112C-7212-4B80-9DA4-CA7F2DD70EB5}" type="presParOf" srcId="{F4B68BA8-694B-4B7F-8215-68903FFCD2D7}" destId="{84EFD8D8-F116-4363-8F07-0BDD118D8287}" srcOrd="18" destOrd="0" presId="urn:microsoft.com/office/officeart/2005/8/layout/radial6"/>
    <dgm:cxn modelId="{F93707E6-5B1F-4F40-A3A3-B884267CE7F5}" type="presParOf" srcId="{F4B68BA8-694B-4B7F-8215-68903FFCD2D7}" destId="{4F05B281-B6DB-45BB-A427-1BF92AADC139}" srcOrd="19" destOrd="0" presId="urn:microsoft.com/office/officeart/2005/8/layout/radial6"/>
    <dgm:cxn modelId="{3D4ADB0D-3A32-46EB-993B-C2B89385D5E3}" type="presParOf" srcId="{F4B68BA8-694B-4B7F-8215-68903FFCD2D7}" destId="{FEDFE719-4F44-4DDA-B702-82A372856A51}" srcOrd="20" destOrd="0" presId="urn:microsoft.com/office/officeart/2005/8/layout/radial6"/>
    <dgm:cxn modelId="{EBDDFBD5-050A-401C-B541-60C312E8BADC}" type="presParOf" srcId="{F4B68BA8-694B-4B7F-8215-68903FFCD2D7}" destId="{C0575E5C-DEAA-49FF-9C6A-0DF4C03D040D}" srcOrd="21" destOrd="0" presId="urn:microsoft.com/office/officeart/2005/8/layout/radial6"/>
    <dgm:cxn modelId="{FD35A212-0E1F-4819-BF1F-B29719BECB43}" type="presParOf" srcId="{F4B68BA8-694B-4B7F-8215-68903FFCD2D7}" destId="{2D6C03BD-4023-431E-84F6-C080A9961C8A}" srcOrd="22" destOrd="0" presId="urn:microsoft.com/office/officeart/2005/8/layout/radial6"/>
    <dgm:cxn modelId="{BC555FE2-565F-4CC2-844D-BACDB94E3D46}" type="presParOf" srcId="{F4B68BA8-694B-4B7F-8215-68903FFCD2D7}" destId="{2578787D-F4B0-463A-AA6F-94706894BC8C}" srcOrd="23" destOrd="0" presId="urn:microsoft.com/office/officeart/2005/8/layout/radial6"/>
    <dgm:cxn modelId="{6F30A1FC-C56F-4DA2-B79C-F00209C57B2B}" type="presParOf" srcId="{F4B68BA8-694B-4B7F-8215-68903FFCD2D7}" destId="{7C884431-F906-455C-AAF5-4FBEC1E13C27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201674-1235-4FA7-9CBC-B675F6713E38}">
      <dsp:nvSpPr>
        <dsp:cNvPr id="0" name=""/>
        <dsp:cNvSpPr/>
      </dsp:nvSpPr>
      <dsp:spPr>
        <a:xfrm>
          <a:off x="1636937" y="2628291"/>
          <a:ext cx="582311" cy="23167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1155" y="0"/>
              </a:lnTo>
              <a:lnTo>
                <a:pt x="291155" y="2316715"/>
              </a:lnTo>
              <a:lnTo>
                <a:pt x="582311" y="23167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1868373" y="3726930"/>
        <a:ext cx="119438" cy="119438"/>
      </dsp:txXfrm>
    </dsp:sp>
    <dsp:sp modelId="{EE8B77DA-77C5-46AD-80A2-BD307CFE9F0A}">
      <dsp:nvSpPr>
        <dsp:cNvPr id="0" name=""/>
        <dsp:cNvSpPr/>
      </dsp:nvSpPr>
      <dsp:spPr>
        <a:xfrm>
          <a:off x="1636937" y="2628291"/>
          <a:ext cx="582311" cy="16606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1155" y="0"/>
              </a:lnTo>
              <a:lnTo>
                <a:pt x="291155" y="1660643"/>
              </a:lnTo>
              <a:lnTo>
                <a:pt x="582311" y="16606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1884098" y="3414619"/>
        <a:ext cx="87988" cy="87988"/>
      </dsp:txXfrm>
    </dsp:sp>
    <dsp:sp modelId="{531482B3-13DA-4E77-8EF9-7A508768A321}">
      <dsp:nvSpPr>
        <dsp:cNvPr id="0" name=""/>
        <dsp:cNvSpPr/>
      </dsp:nvSpPr>
      <dsp:spPr>
        <a:xfrm>
          <a:off x="1636937" y="2628291"/>
          <a:ext cx="582311" cy="1011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1155" y="0"/>
              </a:lnTo>
              <a:lnTo>
                <a:pt x="291155" y="1011721"/>
              </a:lnTo>
              <a:lnTo>
                <a:pt x="582311" y="10117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898909" y="3104969"/>
        <a:ext cx="58366" cy="58366"/>
      </dsp:txXfrm>
    </dsp:sp>
    <dsp:sp modelId="{F1903401-CDA9-4777-A04C-F19A89F110A0}">
      <dsp:nvSpPr>
        <dsp:cNvPr id="0" name=""/>
        <dsp:cNvSpPr/>
      </dsp:nvSpPr>
      <dsp:spPr>
        <a:xfrm>
          <a:off x="1636937" y="2628291"/>
          <a:ext cx="582311" cy="444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1155" y="0"/>
              </a:lnTo>
              <a:lnTo>
                <a:pt x="291155" y="444300"/>
              </a:lnTo>
              <a:lnTo>
                <a:pt x="582311" y="4443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09781" y="2832131"/>
        <a:ext cx="36622" cy="36622"/>
      </dsp:txXfrm>
    </dsp:sp>
    <dsp:sp modelId="{25CF5DCC-0AE9-4D09-ABC1-8BE4D97FDFCB}">
      <dsp:nvSpPr>
        <dsp:cNvPr id="0" name=""/>
        <dsp:cNvSpPr/>
      </dsp:nvSpPr>
      <dsp:spPr>
        <a:xfrm>
          <a:off x="1636937" y="1458103"/>
          <a:ext cx="586700" cy="1170188"/>
        </a:xfrm>
        <a:custGeom>
          <a:avLst/>
          <a:gdLst/>
          <a:ahLst/>
          <a:cxnLst/>
          <a:rect l="0" t="0" r="0" b="0"/>
          <a:pathLst>
            <a:path>
              <a:moveTo>
                <a:pt x="0" y="1170188"/>
              </a:moveTo>
              <a:lnTo>
                <a:pt x="293350" y="1170188"/>
              </a:lnTo>
              <a:lnTo>
                <a:pt x="293350" y="0"/>
              </a:lnTo>
              <a:lnTo>
                <a:pt x="58670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897561" y="2010472"/>
        <a:ext cx="65451" cy="65451"/>
      </dsp:txXfrm>
    </dsp:sp>
    <dsp:sp modelId="{D1C52863-34A6-4E04-9740-6E0567681A8F}">
      <dsp:nvSpPr>
        <dsp:cNvPr id="0" name=""/>
        <dsp:cNvSpPr/>
      </dsp:nvSpPr>
      <dsp:spPr>
        <a:xfrm rot="16200000">
          <a:off x="-1285823" y="1812017"/>
          <a:ext cx="4212972" cy="16325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000" kern="1200" smtClean="0"/>
            <a:t>На основу чега се доноси буџет</a:t>
          </a:r>
          <a:r>
            <a:rPr lang="en-US" sz="3000" kern="1200" smtClean="0"/>
            <a:t>? </a:t>
          </a:r>
          <a:endParaRPr lang="en-US" sz="3000" kern="1200" dirty="0"/>
        </a:p>
      </dsp:txBody>
      <dsp:txXfrm rot="16200000">
        <a:off x="-1285823" y="1812017"/>
        <a:ext cx="4212972" cy="1632548"/>
      </dsp:txXfrm>
    </dsp:sp>
    <dsp:sp modelId="{AD67EDBF-32B4-495C-A262-4812FBE80932}">
      <dsp:nvSpPr>
        <dsp:cNvPr id="0" name=""/>
        <dsp:cNvSpPr/>
      </dsp:nvSpPr>
      <dsp:spPr>
        <a:xfrm>
          <a:off x="2223637" y="144015"/>
          <a:ext cx="5525842" cy="26281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 smtClean="0"/>
            <a:t>Закони и прописи: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 smtClean="0"/>
            <a:t>– Закон о финансирању локалне самоуправе,</a:t>
          </a:r>
          <a:endParaRPr lang="sr-Latn-RS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 smtClean="0"/>
            <a:t>– Закон о буџетском систему,</a:t>
          </a:r>
          <a:endParaRPr lang="sr-Latn-RS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 smtClean="0"/>
            <a:t>–  Закон о локалној самоуправи, </a:t>
          </a:r>
          <a:endParaRPr lang="sr-Latn-RS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 smtClean="0"/>
            <a:t>–  Упутство Министарства финансија</a:t>
          </a:r>
          <a:r>
            <a:rPr lang="en-US" sz="1400" kern="1200" dirty="0" smtClean="0"/>
            <a:t>, </a:t>
          </a:r>
          <a:r>
            <a:rPr lang="sr-Cyrl-RS" sz="1400" kern="1200" dirty="0" smtClean="0"/>
            <a:t>односно Града Београда за припрему одлуке о буџету за 2025. годину и др.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 smtClean="0"/>
            <a:t>– Одлуке о расподели средстава између града и градских општина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 smtClean="0"/>
            <a:t>– Упутства за програмски буџет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 smtClean="0"/>
            <a:t>– Стратегије развоја Градске општине Обреновац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 smtClean="0"/>
            <a:t>– Акциони планови за поједине области</a:t>
          </a:r>
          <a:endParaRPr lang="sr-Cyrl-RS" sz="1400" kern="1200" dirty="0"/>
        </a:p>
      </dsp:txBody>
      <dsp:txXfrm>
        <a:off x="2223637" y="144015"/>
        <a:ext cx="5525842" cy="2628176"/>
      </dsp:txXfrm>
    </dsp:sp>
    <dsp:sp modelId="{A288E7CD-845A-4B30-8D9E-0FCFF4059FF8}">
      <dsp:nvSpPr>
        <dsp:cNvPr id="0" name=""/>
        <dsp:cNvSpPr/>
      </dsp:nvSpPr>
      <dsp:spPr>
        <a:xfrm>
          <a:off x="2219248" y="2940804"/>
          <a:ext cx="5483304" cy="2635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 smtClean="0"/>
            <a:t>Статут градске општине</a:t>
          </a:r>
          <a:endParaRPr lang="en-US" sz="1400" kern="1200" dirty="0"/>
        </a:p>
      </dsp:txBody>
      <dsp:txXfrm>
        <a:off x="2219248" y="2940804"/>
        <a:ext cx="5483304" cy="263575"/>
      </dsp:txXfrm>
    </dsp:sp>
    <dsp:sp modelId="{573F9BF2-AC82-43FC-A361-118085DB3D65}">
      <dsp:nvSpPr>
        <dsp:cNvPr id="0" name=""/>
        <dsp:cNvSpPr/>
      </dsp:nvSpPr>
      <dsp:spPr>
        <a:xfrm>
          <a:off x="2219248" y="3426298"/>
          <a:ext cx="5492417" cy="42743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Потребе буџетских корисника</a:t>
          </a:r>
          <a:endParaRPr lang="en-US" sz="1400" kern="1200" dirty="0"/>
        </a:p>
      </dsp:txBody>
      <dsp:txXfrm>
        <a:off x="2219248" y="3426298"/>
        <a:ext cx="5492417" cy="427430"/>
      </dsp:txXfrm>
    </dsp:sp>
    <dsp:sp modelId="{B2DE3A8A-BA09-499F-9C72-0630724E4538}">
      <dsp:nvSpPr>
        <dsp:cNvPr id="0" name=""/>
        <dsp:cNvSpPr/>
      </dsp:nvSpPr>
      <dsp:spPr>
        <a:xfrm>
          <a:off x="2219248" y="4075646"/>
          <a:ext cx="5493407" cy="42657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Започети пројекти из ранијих година</a:t>
          </a:r>
          <a:endParaRPr lang="en-US" sz="1400" kern="1200" dirty="0"/>
        </a:p>
      </dsp:txBody>
      <dsp:txXfrm>
        <a:off x="2219248" y="4075646"/>
        <a:ext cx="5493407" cy="426578"/>
      </dsp:txXfrm>
    </dsp:sp>
    <dsp:sp modelId="{94F14A6F-3CD0-4A17-88D3-6F4D0EB2D4E6}">
      <dsp:nvSpPr>
        <dsp:cNvPr id="0" name=""/>
        <dsp:cNvSpPr/>
      </dsp:nvSpPr>
      <dsp:spPr>
        <a:xfrm>
          <a:off x="2219248" y="4724141"/>
          <a:ext cx="5520979" cy="44173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Остварење прошлогодишњег буџета</a:t>
          </a:r>
          <a:endParaRPr lang="en-US" sz="1400" kern="1200" dirty="0"/>
        </a:p>
      </dsp:txBody>
      <dsp:txXfrm>
        <a:off x="2219248" y="4724141"/>
        <a:ext cx="5520979" cy="44173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8A603F-EC40-41E4-BA70-D5C5F8781BC3}">
      <dsp:nvSpPr>
        <dsp:cNvPr id="0" name=""/>
        <dsp:cNvSpPr/>
      </dsp:nvSpPr>
      <dsp:spPr>
        <a:xfrm>
          <a:off x="2138997" y="2331024"/>
          <a:ext cx="2190420" cy="2079308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500" kern="1200" dirty="0"/>
            <a:t>Ко учествује у изради буџета</a:t>
          </a:r>
          <a:r>
            <a:rPr lang="en-US" sz="2500" kern="1200" dirty="0"/>
            <a:t>?</a:t>
          </a:r>
        </a:p>
      </dsp:txBody>
      <dsp:txXfrm>
        <a:off x="2138997" y="2331024"/>
        <a:ext cx="2190420" cy="2079308"/>
      </dsp:txXfrm>
    </dsp:sp>
    <dsp:sp modelId="{1B17F103-9216-4974-BE9E-F576C0AB9A07}">
      <dsp:nvSpPr>
        <dsp:cNvPr id="0" name=""/>
        <dsp:cNvSpPr/>
      </dsp:nvSpPr>
      <dsp:spPr>
        <a:xfrm rot="10872252">
          <a:off x="1001073" y="3095288"/>
          <a:ext cx="1075717" cy="47951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DFA7ED-47C4-4DAE-BCB0-FDCE24E0A939}">
      <dsp:nvSpPr>
        <dsp:cNvPr id="0" name=""/>
        <dsp:cNvSpPr/>
      </dsp:nvSpPr>
      <dsp:spPr>
        <a:xfrm>
          <a:off x="271512" y="2877361"/>
          <a:ext cx="1459358" cy="89275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Месне заједнице</a:t>
          </a:r>
          <a:endParaRPr lang="en-US" sz="1400" kern="1200" dirty="0"/>
        </a:p>
      </dsp:txBody>
      <dsp:txXfrm>
        <a:off x="271512" y="2877361"/>
        <a:ext cx="1459358" cy="892758"/>
      </dsp:txXfrm>
    </dsp:sp>
    <dsp:sp modelId="{EA842F94-5DAB-40BA-A137-4DDCD4A7DE5B}">
      <dsp:nvSpPr>
        <dsp:cNvPr id="0" name=""/>
        <dsp:cNvSpPr/>
      </dsp:nvSpPr>
      <dsp:spPr>
        <a:xfrm rot="13640422">
          <a:off x="1362057" y="1805598"/>
          <a:ext cx="1486409" cy="47951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9EC9E4-4DCD-4C5C-B3E7-3180A7E676BC}">
      <dsp:nvSpPr>
        <dsp:cNvPr id="0" name=""/>
        <dsp:cNvSpPr/>
      </dsp:nvSpPr>
      <dsp:spPr>
        <a:xfrm>
          <a:off x="648072" y="792093"/>
          <a:ext cx="1598368" cy="127869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 smtClean="0"/>
            <a:t>Општинска </a:t>
          </a:r>
          <a:r>
            <a:rPr lang="sr-Cyrl-RS" sz="1400" kern="1200" dirty="0"/>
            <a:t>власт и стручне службе</a:t>
          </a:r>
          <a:endParaRPr lang="en-US" sz="1400" kern="1200" dirty="0"/>
        </a:p>
      </dsp:txBody>
      <dsp:txXfrm>
        <a:off x="648072" y="792093"/>
        <a:ext cx="1598368" cy="1278694"/>
      </dsp:txXfrm>
    </dsp:sp>
    <dsp:sp modelId="{FBD8A9BB-6C42-4425-B777-7048E4BC7509}">
      <dsp:nvSpPr>
        <dsp:cNvPr id="0" name=""/>
        <dsp:cNvSpPr/>
      </dsp:nvSpPr>
      <dsp:spPr>
        <a:xfrm rot="16576553">
          <a:off x="2774997" y="1441489"/>
          <a:ext cx="1367191" cy="47951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BD46BF-6C10-4C41-9833-659933681F6E}">
      <dsp:nvSpPr>
        <dsp:cNvPr id="0" name=""/>
        <dsp:cNvSpPr/>
      </dsp:nvSpPr>
      <dsp:spPr>
        <a:xfrm>
          <a:off x="2448271" y="216019"/>
          <a:ext cx="2096195" cy="154164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400" kern="1200" dirty="0" smtClean="0"/>
            <a:t>Општинска власт и стручне службе</a:t>
          </a:r>
          <a:endParaRPr lang="sr-Cyrl-RS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2448271" y="216019"/>
        <a:ext cx="2096195" cy="1541645"/>
      </dsp:txXfrm>
    </dsp:sp>
    <dsp:sp modelId="{5587016C-A0FA-4F4B-A93A-619E3C6DAE9A}">
      <dsp:nvSpPr>
        <dsp:cNvPr id="0" name=""/>
        <dsp:cNvSpPr/>
      </dsp:nvSpPr>
      <dsp:spPr>
        <a:xfrm rot="19395914">
          <a:off x="4001343" y="1893273"/>
          <a:ext cx="1782398" cy="47951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97BD5D-D88B-4BDF-9C04-9A8FDBA87F2E}">
      <dsp:nvSpPr>
        <dsp:cNvPr id="0" name=""/>
        <dsp:cNvSpPr/>
      </dsp:nvSpPr>
      <dsp:spPr>
        <a:xfrm>
          <a:off x="4824535" y="1152122"/>
          <a:ext cx="1564450" cy="89573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Јавна предузећа</a:t>
          </a:r>
          <a:endParaRPr lang="en-US" sz="1400" kern="1200" dirty="0"/>
        </a:p>
      </dsp:txBody>
      <dsp:txXfrm>
        <a:off x="4824535" y="1152122"/>
        <a:ext cx="1564450" cy="895738"/>
      </dsp:txXfrm>
    </dsp:sp>
    <dsp:sp modelId="{284CB80C-4A81-4C68-A0A3-0C7778EF5784}">
      <dsp:nvSpPr>
        <dsp:cNvPr id="0" name=""/>
        <dsp:cNvSpPr/>
      </dsp:nvSpPr>
      <dsp:spPr>
        <a:xfrm>
          <a:off x="4404991" y="3130924"/>
          <a:ext cx="1298491" cy="479510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C7C03A-703D-4B14-80CF-03DA2C962947}">
      <dsp:nvSpPr>
        <dsp:cNvPr id="0" name=""/>
        <dsp:cNvSpPr/>
      </dsp:nvSpPr>
      <dsp:spPr>
        <a:xfrm>
          <a:off x="4904298" y="2961107"/>
          <a:ext cx="1598368" cy="81914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 smtClean="0"/>
            <a:t>Грађани и њихова удружења</a:t>
          </a:r>
          <a:endParaRPr lang="en-US" sz="1400" kern="1200" dirty="0"/>
        </a:p>
      </dsp:txBody>
      <dsp:txXfrm>
        <a:off x="4904298" y="2961107"/>
        <a:ext cx="1598368" cy="81914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6E659A-663E-485D-BF89-FD74BE74A5C4}">
      <dsp:nvSpPr>
        <dsp:cNvPr id="0" name=""/>
        <dsp:cNvSpPr/>
      </dsp:nvSpPr>
      <dsp:spPr>
        <a:xfrm>
          <a:off x="1839" y="117311"/>
          <a:ext cx="1518127" cy="151812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Средства из буџета </a:t>
          </a:r>
          <a:r>
            <a:rPr lang="sr-Cyrl-RS" sz="1200" kern="1200" dirty="0" smtClean="0"/>
            <a:t>ГО 3.064.812.956 динара</a:t>
          </a:r>
          <a:endParaRPr lang="en-US" sz="1200" kern="1200" dirty="0">
            <a:solidFill>
              <a:srgbClr val="FF0000"/>
            </a:solidFill>
          </a:endParaRPr>
        </a:p>
      </dsp:txBody>
      <dsp:txXfrm>
        <a:off x="1839" y="117311"/>
        <a:ext cx="1518127" cy="1518127"/>
      </dsp:txXfrm>
    </dsp:sp>
    <dsp:sp modelId="{98F3E7AB-6934-48FA-B82F-FBEAF1B2375D}">
      <dsp:nvSpPr>
        <dsp:cNvPr id="0" name=""/>
        <dsp:cNvSpPr/>
      </dsp:nvSpPr>
      <dsp:spPr>
        <a:xfrm>
          <a:off x="1643239" y="436118"/>
          <a:ext cx="880514" cy="880514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1643239" y="436118"/>
        <a:ext cx="880514" cy="880514"/>
      </dsp:txXfrm>
    </dsp:sp>
    <dsp:sp modelId="{2F60A798-586E-4E47-B649-25F047F36835}">
      <dsp:nvSpPr>
        <dsp:cNvPr id="0" name=""/>
        <dsp:cNvSpPr/>
      </dsp:nvSpPr>
      <dsp:spPr>
        <a:xfrm>
          <a:off x="2647025" y="117311"/>
          <a:ext cx="1518127" cy="1518127"/>
        </a:xfrm>
        <a:prstGeom prst="ellips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Пренета средства из ранијих година</a:t>
          </a:r>
          <a:r>
            <a:rPr lang="sr-Cyrl-RS" sz="1200" kern="1200" dirty="0">
              <a:solidFill>
                <a:srgbClr val="FF0000"/>
              </a:solidFill>
            </a:rPr>
            <a:t> </a:t>
          </a:r>
          <a:r>
            <a:rPr lang="sr-Cyrl-RS" sz="1200" kern="1200" dirty="0" smtClean="0">
              <a:solidFill>
                <a:srgbClr val="FF0000"/>
              </a:solidFill>
            </a:rPr>
            <a:t>125.161.811 динара</a:t>
          </a:r>
          <a:endParaRPr lang="en-US" sz="1200" kern="1200" dirty="0">
            <a:solidFill>
              <a:srgbClr val="FF0000"/>
            </a:solidFill>
          </a:endParaRPr>
        </a:p>
      </dsp:txBody>
      <dsp:txXfrm>
        <a:off x="2647025" y="117311"/>
        <a:ext cx="1518127" cy="1518127"/>
      </dsp:txXfrm>
    </dsp:sp>
    <dsp:sp modelId="{41F09F99-3DCC-47E4-9188-F7D103A1F6E3}">
      <dsp:nvSpPr>
        <dsp:cNvPr id="0" name=""/>
        <dsp:cNvSpPr/>
      </dsp:nvSpPr>
      <dsp:spPr>
        <a:xfrm>
          <a:off x="4288424" y="436118"/>
          <a:ext cx="880514" cy="880514"/>
        </a:xfrm>
        <a:prstGeom prst="mathEqual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4288424" y="436118"/>
        <a:ext cx="880514" cy="880514"/>
      </dsp:txXfrm>
    </dsp:sp>
    <dsp:sp modelId="{6C1FFF0F-B1A4-4C41-B9D3-30452A0DFA4B}">
      <dsp:nvSpPr>
        <dsp:cNvPr id="0" name=""/>
        <dsp:cNvSpPr/>
      </dsp:nvSpPr>
      <dsp:spPr>
        <a:xfrm>
          <a:off x="5292210" y="234070"/>
          <a:ext cx="1978757" cy="1284609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kern="1200" dirty="0">
              <a:solidFill>
                <a:schemeClr val="bg1"/>
              </a:solidFill>
            </a:rPr>
            <a:t>Укупан буџет </a:t>
          </a:r>
          <a:r>
            <a:rPr lang="sr-Cyrl-RS" sz="1300" kern="1200" dirty="0" smtClean="0">
              <a:solidFill>
                <a:schemeClr val="bg1"/>
              </a:solidFill>
            </a:rPr>
            <a:t>ГО </a:t>
          </a:r>
          <a:r>
            <a:rPr lang="sr-Cyrl-CS" sz="1300" kern="1200" dirty="0" smtClean="0">
              <a:solidFill>
                <a:srgbClr val="FF0000"/>
              </a:solidFill>
            </a:rPr>
            <a:t>3.189.974.767 </a:t>
          </a:r>
          <a:r>
            <a:rPr lang="sr-Cyrl-RS" sz="1300" kern="1200" dirty="0" smtClean="0">
              <a:solidFill>
                <a:srgbClr val="FF0000"/>
              </a:solidFill>
            </a:rPr>
            <a:t>динара</a:t>
          </a:r>
          <a:endParaRPr lang="en-US" sz="1300" kern="1200" dirty="0">
            <a:solidFill>
              <a:srgbClr val="FF0000"/>
            </a:solidFill>
          </a:endParaRPr>
        </a:p>
      </dsp:txBody>
      <dsp:txXfrm>
        <a:off x="5292210" y="234070"/>
        <a:ext cx="1978757" cy="128460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BC9C78-4E8A-498B-ACC1-DC2EFA6E3D36}">
      <dsp:nvSpPr>
        <dsp:cNvPr id="0" name=""/>
        <dsp:cNvSpPr/>
      </dsp:nvSpPr>
      <dsp:spPr>
        <a:xfrm>
          <a:off x="2304250" y="1075275"/>
          <a:ext cx="2762919" cy="2762919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200" kern="1200" dirty="0"/>
            <a:t>Укупни буџетски приходи и примања </a:t>
          </a:r>
          <a:r>
            <a:rPr lang="sr-Cyrl-CS" sz="2200" kern="1200" dirty="0" smtClean="0"/>
            <a:t>3.189.974.767</a:t>
          </a:r>
          <a:r>
            <a:rPr lang="sr-Cyrl-RS" sz="2200" kern="1200" dirty="0" smtClean="0"/>
            <a:t>  </a:t>
          </a:r>
          <a:r>
            <a:rPr lang="sr-Cyrl-RS" sz="2200" kern="1200" dirty="0"/>
            <a:t>динара</a:t>
          </a:r>
          <a:endParaRPr lang="en-US" sz="2200" kern="1200" dirty="0"/>
        </a:p>
      </dsp:txBody>
      <dsp:txXfrm>
        <a:off x="2304250" y="1075275"/>
        <a:ext cx="2762919" cy="2762919"/>
      </dsp:txXfrm>
    </dsp:sp>
    <dsp:sp modelId="{63432802-399F-407F-AC10-7219543A0326}">
      <dsp:nvSpPr>
        <dsp:cNvPr id="0" name=""/>
        <dsp:cNvSpPr/>
      </dsp:nvSpPr>
      <dsp:spPr>
        <a:xfrm>
          <a:off x="2521853" y="541"/>
          <a:ext cx="2427432" cy="1381459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11"/>
                <a:satOff val="217"/>
                <a:lumOff val="1010"/>
                <a:alphaOff val="6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-11"/>
                <a:satOff val="217"/>
                <a:lumOff val="1010"/>
                <a:alphaOff val="6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-11"/>
                <a:satOff val="217"/>
                <a:lumOff val="1010"/>
                <a:alphaOff val="6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kern="1200" dirty="0" smtClean="0"/>
            <a:t>Порески приходи </a:t>
          </a:r>
          <a:r>
            <a:rPr lang="sr-Cyrl-CS" sz="1000" b="1" i="0" u="none" kern="1200" dirty="0" smtClean="0"/>
            <a:t>2.590.144.393</a:t>
          </a:r>
          <a:r>
            <a:rPr lang="sr-Cyrl-RS" sz="1000" kern="1200" dirty="0" smtClean="0"/>
            <a:t> </a:t>
          </a:r>
          <a:r>
            <a:rPr lang="sr-Cyrl-RS" sz="1500" kern="1200" dirty="0"/>
            <a:t>динара</a:t>
          </a:r>
          <a:endParaRPr lang="en-US" sz="1500" kern="1200" dirty="0"/>
        </a:p>
      </dsp:txBody>
      <dsp:txXfrm>
        <a:off x="2521853" y="541"/>
        <a:ext cx="2427432" cy="1381459"/>
      </dsp:txXfrm>
    </dsp:sp>
    <dsp:sp modelId="{9DDE88A7-5745-4E4F-A7A8-F71A4DA0D5F2}">
      <dsp:nvSpPr>
        <dsp:cNvPr id="0" name=""/>
        <dsp:cNvSpPr/>
      </dsp:nvSpPr>
      <dsp:spPr>
        <a:xfrm rot="290052">
          <a:off x="4811619" y="1222546"/>
          <a:ext cx="1848890" cy="1480413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23"/>
                <a:satOff val="434"/>
                <a:lumOff val="2020"/>
                <a:alphaOff val="12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-23"/>
                <a:satOff val="434"/>
                <a:lumOff val="2020"/>
                <a:alphaOff val="12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-23"/>
                <a:satOff val="434"/>
                <a:lumOff val="2020"/>
                <a:alphaOff val="12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kern="1200" dirty="0" smtClean="0"/>
            <a:t>Непорески приходи  </a:t>
          </a:r>
          <a:r>
            <a:rPr lang="sr-Cyrl-RS" sz="1500" kern="1200" dirty="0"/>
            <a:t>приходи  </a:t>
          </a:r>
          <a:r>
            <a:rPr lang="sr-Cyrl-CS" sz="1000" kern="1200" dirty="0" smtClean="0"/>
            <a:t>330.500.000</a:t>
          </a:r>
          <a:endParaRPr lang="sr-Cyrl-RS" sz="10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kern="1200" dirty="0" smtClean="0"/>
            <a:t>динара</a:t>
          </a:r>
          <a:endParaRPr lang="en-US" sz="1500" kern="1200" dirty="0"/>
        </a:p>
      </dsp:txBody>
      <dsp:txXfrm rot="290052">
        <a:off x="4811619" y="1222546"/>
        <a:ext cx="1848890" cy="1480413"/>
      </dsp:txXfrm>
    </dsp:sp>
    <dsp:sp modelId="{FC69A2CE-A671-47B5-8CD8-544465E52E9C}">
      <dsp:nvSpPr>
        <dsp:cNvPr id="0" name=""/>
        <dsp:cNvSpPr/>
      </dsp:nvSpPr>
      <dsp:spPr>
        <a:xfrm>
          <a:off x="3816427" y="3083183"/>
          <a:ext cx="2101186" cy="1720262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34"/>
                <a:satOff val="652"/>
                <a:lumOff val="3030"/>
                <a:alphaOff val="18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-34"/>
                <a:satOff val="652"/>
                <a:lumOff val="3030"/>
                <a:alphaOff val="18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-34"/>
                <a:satOff val="652"/>
                <a:lumOff val="3030"/>
                <a:alphaOff val="18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Пренета средства из </a:t>
          </a:r>
          <a:r>
            <a:rPr lang="sr-Cyrl-CS" sz="1400" kern="1200" dirty="0" smtClean="0"/>
            <a:t>претходне године 125.161.811 </a:t>
          </a:r>
          <a:r>
            <a:rPr lang="sr-Cyrl-RS" sz="1400" kern="1200" dirty="0" smtClean="0"/>
            <a:t>динара</a:t>
          </a:r>
          <a:endParaRPr lang="en-US" sz="1400" kern="1200" dirty="0"/>
        </a:p>
      </dsp:txBody>
      <dsp:txXfrm>
        <a:off x="3816427" y="3083183"/>
        <a:ext cx="2101186" cy="1720262"/>
      </dsp:txXfrm>
    </dsp:sp>
    <dsp:sp modelId="{DFA63111-D3EF-450C-9AF7-13C8EEC6DB91}">
      <dsp:nvSpPr>
        <dsp:cNvPr id="0" name=""/>
        <dsp:cNvSpPr/>
      </dsp:nvSpPr>
      <dsp:spPr>
        <a:xfrm>
          <a:off x="1440162" y="3091481"/>
          <a:ext cx="1381459" cy="1381459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45"/>
                <a:satOff val="869"/>
                <a:lumOff val="4040"/>
                <a:alphaOff val="24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-45"/>
                <a:satOff val="869"/>
                <a:lumOff val="4040"/>
                <a:alphaOff val="24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-45"/>
                <a:satOff val="869"/>
                <a:lumOff val="4040"/>
                <a:alphaOff val="24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400" kern="1200" dirty="0" smtClean="0"/>
            <a:t>Донације и трансфери 143.368.563 </a:t>
          </a:r>
          <a:r>
            <a:rPr lang="sr-Cyrl-RS" sz="1400" kern="1200" dirty="0" smtClean="0"/>
            <a:t>динара</a:t>
          </a:r>
          <a:endParaRPr lang="en-US" sz="1400" kern="1200" dirty="0"/>
        </a:p>
      </dsp:txBody>
      <dsp:txXfrm>
        <a:off x="1440162" y="3091481"/>
        <a:ext cx="1381459" cy="1381459"/>
      </dsp:txXfrm>
    </dsp:sp>
    <dsp:sp modelId="{5E181187-C245-4F2D-A16E-C194CD393963}">
      <dsp:nvSpPr>
        <dsp:cNvPr id="0" name=""/>
        <dsp:cNvSpPr/>
      </dsp:nvSpPr>
      <dsp:spPr>
        <a:xfrm>
          <a:off x="1008113" y="1435310"/>
          <a:ext cx="1381459" cy="1381459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57"/>
                <a:satOff val="1086"/>
                <a:lumOff val="5050"/>
                <a:alphaOff val="30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-57"/>
                <a:satOff val="1086"/>
                <a:lumOff val="5050"/>
                <a:alphaOff val="30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-57"/>
                <a:satOff val="1086"/>
                <a:lumOff val="5050"/>
                <a:alphaOff val="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400" kern="1200" dirty="0" smtClean="0"/>
            <a:t>Примања од продаје финансијске имовине 800.000 динара.</a:t>
          </a:r>
          <a:endParaRPr lang="en-US" sz="1400" kern="1200" dirty="0"/>
        </a:p>
      </dsp:txBody>
      <dsp:txXfrm>
        <a:off x="1008113" y="1435310"/>
        <a:ext cx="1381459" cy="138145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884431-F906-455C-AAF5-4FBEC1E13C27}">
      <dsp:nvSpPr>
        <dsp:cNvPr id="0" name=""/>
        <dsp:cNvSpPr/>
      </dsp:nvSpPr>
      <dsp:spPr>
        <a:xfrm>
          <a:off x="2239189" y="496545"/>
          <a:ext cx="4065880" cy="4065880"/>
        </a:xfrm>
        <a:prstGeom prst="blockArc">
          <a:avLst>
            <a:gd name="adj1" fmla="val 13069771"/>
            <a:gd name="adj2" fmla="val 15892869"/>
            <a:gd name="adj3" fmla="val 3432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75E5C-DEAA-49FF-9C6A-0DF4C03D040D}">
      <dsp:nvSpPr>
        <dsp:cNvPr id="0" name=""/>
        <dsp:cNvSpPr/>
      </dsp:nvSpPr>
      <dsp:spPr>
        <a:xfrm>
          <a:off x="2050652" y="706805"/>
          <a:ext cx="4065880" cy="4065880"/>
        </a:xfrm>
        <a:prstGeom prst="blockArc">
          <a:avLst>
            <a:gd name="adj1" fmla="val 11148650"/>
            <a:gd name="adj2" fmla="val 13556078"/>
            <a:gd name="adj3" fmla="val 3432"/>
          </a:avLst>
        </a:prstGeom>
        <a:solidFill>
          <a:schemeClr val="accent3">
            <a:hueOff val="9643083"/>
            <a:satOff val="-14469"/>
            <a:lumOff val="-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EFD8D8-F116-4363-8F07-0BDD118D8287}">
      <dsp:nvSpPr>
        <dsp:cNvPr id="0" name=""/>
        <dsp:cNvSpPr/>
      </dsp:nvSpPr>
      <dsp:spPr>
        <a:xfrm>
          <a:off x="2060919" y="504513"/>
          <a:ext cx="4065880" cy="4065880"/>
        </a:xfrm>
        <a:prstGeom prst="blockArc">
          <a:avLst>
            <a:gd name="adj1" fmla="val 8100000"/>
            <a:gd name="adj2" fmla="val 10800000"/>
            <a:gd name="adj3" fmla="val 3432"/>
          </a:avLst>
        </a:prstGeom>
        <a:solidFill>
          <a:schemeClr val="accent3">
            <a:hueOff val="8035903"/>
            <a:satOff val="-12057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9B55A0-D6BC-47A3-92D9-CF0D462CBA3E}">
      <dsp:nvSpPr>
        <dsp:cNvPr id="0" name=""/>
        <dsp:cNvSpPr/>
      </dsp:nvSpPr>
      <dsp:spPr>
        <a:xfrm>
          <a:off x="2038532" y="482475"/>
          <a:ext cx="4065880" cy="4065880"/>
        </a:xfrm>
        <a:prstGeom prst="blockArc">
          <a:avLst>
            <a:gd name="adj1" fmla="val 5309683"/>
            <a:gd name="adj2" fmla="val 8045950"/>
            <a:gd name="adj3" fmla="val 3432"/>
          </a:avLst>
        </a:prstGeom>
        <a:solidFill>
          <a:schemeClr val="accent3">
            <a:hueOff val="6428722"/>
            <a:satOff val="-9646"/>
            <a:lumOff val="-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BC4AA2-7966-4002-8CE2-7479E65C1C79}">
      <dsp:nvSpPr>
        <dsp:cNvPr id="0" name=""/>
        <dsp:cNvSpPr/>
      </dsp:nvSpPr>
      <dsp:spPr>
        <a:xfrm>
          <a:off x="2084005" y="481798"/>
          <a:ext cx="4065880" cy="4065880"/>
        </a:xfrm>
        <a:prstGeom prst="blockArc">
          <a:avLst>
            <a:gd name="adj1" fmla="val 2755725"/>
            <a:gd name="adj2" fmla="val 5387933"/>
            <a:gd name="adj3" fmla="val 3432"/>
          </a:avLst>
        </a:prstGeom>
        <a:solidFill>
          <a:schemeClr val="accent3">
            <a:hueOff val="4821541"/>
            <a:satOff val="-7234"/>
            <a:lumOff val="-11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B05264-FBF1-4254-AA6E-8DA1048C9EC5}">
      <dsp:nvSpPr>
        <dsp:cNvPr id="0" name=""/>
        <dsp:cNvSpPr/>
      </dsp:nvSpPr>
      <dsp:spPr>
        <a:xfrm>
          <a:off x="2060919" y="504513"/>
          <a:ext cx="4065880" cy="4065880"/>
        </a:xfrm>
        <a:prstGeom prst="blockArc">
          <a:avLst>
            <a:gd name="adj1" fmla="val 0"/>
            <a:gd name="adj2" fmla="val 2700000"/>
            <a:gd name="adj3" fmla="val 3432"/>
          </a:avLst>
        </a:prstGeom>
        <a:solidFill>
          <a:schemeClr val="accent3">
            <a:hueOff val="3214361"/>
            <a:satOff val="-4823"/>
            <a:lumOff val="-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2F3FF-3AAD-4819-B004-ADDCB69227EB}">
      <dsp:nvSpPr>
        <dsp:cNvPr id="0" name=""/>
        <dsp:cNvSpPr/>
      </dsp:nvSpPr>
      <dsp:spPr>
        <a:xfrm>
          <a:off x="2060919" y="504513"/>
          <a:ext cx="4065880" cy="4065880"/>
        </a:xfrm>
        <a:prstGeom prst="blockArc">
          <a:avLst>
            <a:gd name="adj1" fmla="val 18900000"/>
            <a:gd name="adj2" fmla="val 0"/>
            <a:gd name="adj3" fmla="val 3432"/>
          </a:avLst>
        </a:prstGeom>
        <a:solidFill>
          <a:schemeClr val="accent3">
            <a:hueOff val="1607181"/>
            <a:satOff val="-2411"/>
            <a:lumOff val="-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C62812-7B8C-4DB2-9C0D-14651D9AFC46}">
      <dsp:nvSpPr>
        <dsp:cNvPr id="0" name=""/>
        <dsp:cNvSpPr/>
      </dsp:nvSpPr>
      <dsp:spPr>
        <a:xfrm>
          <a:off x="2060919" y="504513"/>
          <a:ext cx="4065880" cy="4065880"/>
        </a:xfrm>
        <a:prstGeom prst="blockArc">
          <a:avLst>
            <a:gd name="adj1" fmla="val 16200000"/>
            <a:gd name="adj2" fmla="val 18900000"/>
            <a:gd name="adj3" fmla="val 34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9436B1-B652-4794-B4F4-4850647DACEB}">
      <dsp:nvSpPr>
        <dsp:cNvPr id="0" name=""/>
        <dsp:cNvSpPr/>
      </dsp:nvSpPr>
      <dsp:spPr>
        <a:xfrm>
          <a:off x="3182122" y="1603131"/>
          <a:ext cx="1823474" cy="186864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>
              <a:solidFill>
                <a:schemeClr val="bg1"/>
              </a:solidFill>
            </a:rPr>
            <a:t>Укупни расходи и издаци </a:t>
          </a:r>
          <a:r>
            <a:rPr lang="sr-Cyrl-RS" sz="1000" kern="1200" dirty="0" smtClean="0">
              <a:solidFill>
                <a:schemeClr val="bg1"/>
              </a:solidFill>
            </a:rPr>
            <a:t> 3.189.974.767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 smtClean="0">
              <a:solidFill>
                <a:schemeClr val="bg1"/>
              </a:solidFill>
            </a:rPr>
            <a:t>динара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3182122" y="1603131"/>
        <a:ext cx="1823474" cy="1868644"/>
      </dsp:txXfrm>
    </dsp:sp>
    <dsp:sp modelId="{73F305AC-CFDC-45B1-8AB8-6FABD1C99179}">
      <dsp:nvSpPr>
        <dsp:cNvPr id="0" name=""/>
        <dsp:cNvSpPr/>
      </dsp:nvSpPr>
      <dsp:spPr>
        <a:xfrm>
          <a:off x="3410060" y="-143363"/>
          <a:ext cx="1367598" cy="136552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>
              <a:solidFill>
                <a:schemeClr val="bg1"/>
              </a:solidFill>
            </a:rPr>
            <a:t>Коришћење</a:t>
          </a:r>
          <a:r>
            <a:rPr lang="ru-RU" sz="1000" kern="1200" dirty="0">
              <a:solidFill>
                <a:schemeClr val="bg1"/>
              </a:solidFill>
            </a:rPr>
            <a:t> роба и услуга </a:t>
          </a:r>
          <a:r>
            <a:rPr lang="ru-RU" sz="1000" kern="1200" dirty="0" smtClean="0">
              <a:solidFill>
                <a:schemeClr val="bg1"/>
              </a:solidFill>
            </a:rPr>
            <a:t>697.302.497 </a:t>
          </a:r>
          <a:r>
            <a:rPr lang="ru-RU" sz="1000" kern="1200" dirty="0">
              <a:solidFill>
                <a:schemeClr val="bg1"/>
              </a:solidFill>
            </a:rPr>
            <a:t>динара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3410060" y="-143363"/>
        <a:ext cx="1367598" cy="1365524"/>
      </dsp:txXfrm>
    </dsp:sp>
    <dsp:sp modelId="{A14630AA-C1BD-4A7E-B665-0A7C9B6C19C9}">
      <dsp:nvSpPr>
        <dsp:cNvPr id="0" name=""/>
        <dsp:cNvSpPr/>
      </dsp:nvSpPr>
      <dsp:spPr>
        <a:xfrm>
          <a:off x="4867367" y="494907"/>
          <a:ext cx="1278660" cy="1259415"/>
        </a:xfrm>
        <a:prstGeom prst="ellipse">
          <a:avLst/>
        </a:prstGeom>
        <a:solidFill>
          <a:schemeClr val="accent3">
            <a:hueOff val="1607181"/>
            <a:satOff val="-2411"/>
            <a:lumOff val="-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>
              <a:solidFill>
                <a:schemeClr val="bg1"/>
              </a:solidFill>
            </a:rPr>
            <a:t>Дотације и трансфери </a:t>
          </a:r>
          <a:r>
            <a:rPr lang="sr-Cyrl-RS" sz="1000" kern="1200" dirty="0" smtClean="0">
              <a:solidFill>
                <a:schemeClr val="bg1"/>
              </a:solidFill>
            </a:rPr>
            <a:t>112.700.000 </a:t>
          </a:r>
          <a:r>
            <a:rPr lang="sr-Cyrl-RS" sz="1000" kern="1200" dirty="0">
              <a:solidFill>
                <a:schemeClr val="bg1"/>
              </a:solidFill>
            </a:rPr>
            <a:t>динара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4867367" y="494907"/>
        <a:ext cx="1278660" cy="1259415"/>
      </dsp:txXfrm>
    </dsp:sp>
    <dsp:sp modelId="{E43F7264-94BE-4E7E-8A98-A0D70BB3AF06}">
      <dsp:nvSpPr>
        <dsp:cNvPr id="0" name=""/>
        <dsp:cNvSpPr/>
      </dsp:nvSpPr>
      <dsp:spPr>
        <a:xfrm>
          <a:off x="5505638" y="1959874"/>
          <a:ext cx="1172552" cy="1155158"/>
        </a:xfrm>
        <a:prstGeom prst="ellipse">
          <a:avLst/>
        </a:prstGeom>
        <a:solidFill>
          <a:schemeClr val="accent3">
            <a:hueOff val="3214361"/>
            <a:satOff val="-4823"/>
            <a:lumOff val="-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>
              <a:solidFill>
                <a:schemeClr val="bg1"/>
              </a:solidFill>
            </a:rPr>
            <a:t>Расходи за запослене </a:t>
          </a:r>
          <a:r>
            <a:rPr lang="sr-Cyrl-RS" sz="1000" kern="1200" dirty="0" smtClean="0">
              <a:solidFill>
                <a:schemeClr val="bg1"/>
              </a:solidFill>
            </a:rPr>
            <a:t>353.115.707 </a:t>
          </a:r>
          <a:r>
            <a:rPr lang="sr-Cyrl-RS" sz="1000" kern="1200" dirty="0">
              <a:solidFill>
                <a:schemeClr val="bg1"/>
              </a:solidFill>
            </a:rPr>
            <a:t>динара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5505638" y="1959874"/>
        <a:ext cx="1172552" cy="1155158"/>
      </dsp:txXfrm>
    </dsp:sp>
    <dsp:sp modelId="{115526CD-270E-4C52-A164-15F2B6F9FE39}">
      <dsp:nvSpPr>
        <dsp:cNvPr id="0" name=""/>
        <dsp:cNvSpPr/>
      </dsp:nvSpPr>
      <dsp:spPr>
        <a:xfrm>
          <a:off x="4922403" y="3386725"/>
          <a:ext cx="1168588" cy="1127133"/>
        </a:xfrm>
        <a:prstGeom prst="ellipse">
          <a:avLst/>
        </a:prstGeom>
        <a:solidFill>
          <a:schemeClr val="accent3">
            <a:hueOff val="4821541"/>
            <a:satOff val="-7234"/>
            <a:lumOff val="-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 smtClean="0">
              <a:solidFill>
                <a:schemeClr val="bg1"/>
              </a:solidFill>
            </a:rPr>
            <a:t>Социјално осигурање и заштита 166.714.666 динара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4922403" y="3386725"/>
        <a:ext cx="1168588" cy="1127133"/>
      </dsp:txXfrm>
    </dsp:sp>
    <dsp:sp modelId="{5101AD7C-EA94-402A-A388-0FD916639D60}">
      <dsp:nvSpPr>
        <dsp:cNvPr id="0" name=""/>
        <dsp:cNvSpPr/>
      </dsp:nvSpPr>
      <dsp:spPr>
        <a:xfrm>
          <a:off x="3462656" y="3936374"/>
          <a:ext cx="1322606" cy="1152813"/>
        </a:xfrm>
        <a:prstGeom prst="ellipse">
          <a:avLst/>
        </a:prstGeom>
        <a:solidFill>
          <a:schemeClr val="accent3">
            <a:hueOff val="6428722"/>
            <a:satOff val="-9646"/>
            <a:lumOff val="-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>
              <a:solidFill>
                <a:schemeClr val="bg1"/>
              </a:solidFill>
            </a:rPr>
            <a:t>Субвенције </a:t>
          </a:r>
          <a:r>
            <a:rPr lang="sr-Cyrl-RS" sz="1000" kern="1200" dirty="0" smtClean="0">
              <a:solidFill>
                <a:schemeClr val="bg1"/>
              </a:solidFill>
            </a:rPr>
            <a:t>1.523.085.488 </a:t>
          </a:r>
          <a:r>
            <a:rPr lang="sr-Cyrl-RS" sz="1000" kern="1200" dirty="0">
              <a:solidFill>
                <a:schemeClr val="bg1"/>
              </a:solidFill>
            </a:rPr>
            <a:t>динара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3462656" y="3936374"/>
        <a:ext cx="1322606" cy="1152813"/>
      </dsp:txXfrm>
    </dsp:sp>
    <dsp:sp modelId="{D19ADD6D-9F0A-4766-B637-BB2D5495A9BB}">
      <dsp:nvSpPr>
        <dsp:cNvPr id="0" name=""/>
        <dsp:cNvSpPr/>
      </dsp:nvSpPr>
      <dsp:spPr>
        <a:xfrm>
          <a:off x="1873884" y="3386725"/>
          <a:ext cx="1614273" cy="1127133"/>
        </a:xfrm>
        <a:prstGeom prst="ellipse">
          <a:avLst/>
        </a:prstGeom>
        <a:solidFill>
          <a:schemeClr val="accent3">
            <a:hueOff val="8035903"/>
            <a:satOff val="-12057"/>
            <a:lumOff val="-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>
              <a:solidFill>
                <a:schemeClr val="bg1"/>
              </a:solidFill>
            </a:rPr>
            <a:t>Остали расходи </a:t>
          </a:r>
          <a:r>
            <a:rPr lang="sr-Cyrl-RS" sz="1000" kern="1200" dirty="0" smtClean="0">
              <a:solidFill>
                <a:schemeClr val="bg1"/>
              </a:solidFill>
            </a:rPr>
            <a:t>106.328.421 </a:t>
          </a:r>
          <a:r>
            <a:rPr lang="sr-Cyrl-RS" sz="1000" kern="1200" dirty="0">
              <a:solidFill>
                <a:schemeClr val="bg1"/>
              </a:solidFill>
            </a:rPr>
            <a:t>динара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1873884" y="3386725"/>
        <a:ext cx="1614273" cy="1127133"/>
      </dsp:txXfrm>
    </dsp:sp>
    <dsp:sp modelId="{4F05B281-B6DB-45BB-A427-1BF92AADC139}">
      <dsp:nvSpPr>
        <dsp:cNvPr id="0" name=""/>
        <dsp:cNvSpPr/>
      </dsp:nvSpPr>
      <dsp:spPr>
        <a:xfrm>
          <a:off x="1551409" y="1929418"/>
          <a:ext cx="1088789" cy="1216071"/>
        </a:xfrm>
        <a:prstGeom prst="ellipse">
          <a:avLst/>
        </a:prstGeom>
        <a:solidFill>
          <a:schemeClr val="accent3">
            <a:hueOff val="9643083"/>
            <a:satOff val="-14469"/>
            <a:lumOff val="-2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>
              <a:solidFill>
                <a:schemeClr val="bg1"/>
              </a:solidFill>
            </a:rPr>
            <a:t>Средства резерве </a:t>
          </a:r>
          <a:r>
            <a:rPr lang="sr-Cyrl-RS" sz="1000" kern="1200" dirty="0" smtClean="0">
              <a:solidFill>
                <a:schemeClr val="bg1"/>
              </a:solidFill>
            </a:rPr>
            <a:t>20.000.000 динара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1551409" y="1929418"/>
        <a:ext cx="1088789" cy="1216071"/>
      </dsp:txXfrm>
    </dsp:sp>
    <dsp:sp modelId="{2D6C03BD-4023-431E-84F6-C080A9961C8A}">
      <dsp:nvSpPr>
        <dsp:cNvPr id="0" name=""/>
        <dsp:cNvSpPr/>
      </dsp:nvSpPr>
      <dsp:spPr>
        <a:xfrm>
          <a:off x="2041696" y="667583"/>
          <a:ext cx="1304582" cy="1272933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>
              <a:solidFill>
                <a:schemeClr val="bg1"/>
              </a:solidFill>
            </a:rPr>
            <a:t>Капитални издаци </a:t>
          </a:r>
          <a:r>
            <a:rPr lang="sr-Cyrl-RS" sz="1000" kern="1200" dirty="0" smtClean="0">
              <a:solidFill>
                <a:schemeClr val="bg1"/>
              </a:solidFill>
            </a:rPr>
            <a:t> 210.727.988 </a:t>
          </a:r>
          <a:r>
            <a:rPr lang="sr-Cyrl-RS" sz="1000" kern="1200" dirty="0">
              <a:solidFill>
                <a:schemeClr val="bg1"/>
              </a:solidFill>
            </a:rPr>
            <a:t>динара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2041696" y="667583"/>
        <a:ext cx="1304582" cy="12729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00638-5DF4-4430-A5FC-8138B5BDD0B3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EC979-1A5F-46ED-8288-2BF6E691AD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0890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3283B-6AD6-429E-9A6B-CD6015251173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D3E29-5E3C-4E2A-B6D2-72A9CD53AB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7770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7888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7766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521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858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6048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pPr/>
              <a:t>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0540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317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155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pPr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07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pPr/>
              <a:t>3/10/2025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254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pPr/>
              <a:t>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948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pPr/>
              <a:t>3/10/2025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343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pPr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294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pPr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14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77A51-6661-464F-AF3F-5F9E5897B61D}" type="datetime1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08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hyperlink" Target="http://openclipart.org/detail/171507/money-pot-by-gnokii-171507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76872"/>
            <a:ext cx="7772400" cy="1584176"/>
          </a:xfrm>
        </p:spPr>
        <p:txBody>
          <a:bodyPr/>
          <a:lstStyle/>
          <a:p>
            <a:r>
              <a:rPr lang="sr-Cyrl-RS" dirty="0" smtClean="0"/>
              <a:t>ГРАДСКА ОПШТИНА</a:t>
            </a:r>
            <a:r>
              <a:rPr lang="en-US" dirty="0" smtClean="0"/>
              <a:t> </a:t>
            </a:r>
            <a:r>
              <a:rPr lang="sr-Cyrl-RS" dirty="0" smtClean="0"/>
              <a:t>ОБРЕНОВАЦ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832888"/>
          </a:xfrm>
        </p:spPr>
        <p:txBody>
          <a:bodyPr>
            <a:normAutofit fontScale="92500" lnSpcReduction="20000"/>
          </a:bodyPr>
          <a:lstStyle/>
          <a:p>
            <a:r>
              <a:rPr lang="sr-Cyrl-RS" dirty="0"/>
              <a:t>ГРАЂАНСКИ ВОДИЧ КРОЗ ОДЛУКУ О БУЏЕТУ за </a:t>
            </a:r>
            <a:r>
              <a:rPr lang="sr-Cyrl-RS" dirty="0" smtClean="0"/>
              <a:t>20</a:t>
            </a:r>
            <a:r>
              <a:rPr lang="sr-Latn-RS" dirty="0" smtClean="0"/>
              <a:t>25</a:t>
            </a:r>
            <a:r>
              <a:rPr lang="sr-Cyrl-RS" dirty="0" smtClean="0"/>
              <a:t>. </a:t>
            </a:r>
            <a:r>
              <a:rPr lang="sr-Cyrl-RS" dirty="0"/>
              <a:t>годину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6" name="Picture 2" descr="Gr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04664"/>
            <a:ext cx="1744588" cy="16748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42155704"/>
      </p:ext>
    </p:extLst>
  </p:cSld>
  <p:clrMapOvr>
    <a:masterClrMapping/>
  </p:clrMapOvr>
  <p:extLst mod="1">
    <p:ext uri="{E180D4A7-C9FB-4DFB-919C-405C955672EB}">
      <p14:showEvtLst xmlns="" xmlns:p14="http://schemas.microsoft.com/office/powerpoint/2010/main">
        <p14:playEvt time="0" objId="11"/>
        <p14:stopEvt time="6233" objId="11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C0AF26-CBF3-47D3-B412-DD36193B6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900" b="1" dirty="0"/>
              <a:t>Структура планираних прихода и примања за </a:t>
            </a:r>
            <a:r>
              <a:rPr lang="sr-Cyrl-RS" sz="2900" b="1" dirty="0" smtClean="0"/>
              <a:t>2025. </a:t>
            </a:r>
            <a:r>
              <a:rPr lang="sr-Cyrl-RS" sz="2900" b="1" dirty="0"/>
              <a:t>годину</a:t>
            </a:r>
            <a:endParaRPr lang="en-US" sz="29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9E78D249-127B-455E-A23A-CF5A13A65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9" name="Chart 8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FD690970-CB48-4F14-9964-6D469EC66B8B}"/>
              </a:ext>
            </a:extLst>
          </p:cNvPr>
          <p:cNvGraphicFramePr/>
          <p:nvPr/>
        </p:nvGraphicFramePr>
        <p:xfrm>
          <a:off x="1485900" y="1772815"/>
          <a:ext cx="6172199" cy="4248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736164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="" xmlns:a16="http://schemas.microsoft.com/office/drawing/2014/main" id="{087E60ED-409A-4469-8A69-9AF5DEC571B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274638"/>
            <a:ext cx="7978080" cy="1143000"/>
          </a:xfrm>
        </p:spPr>
        <p:txBody>
          <a:bodyPr>
            <a:normAutofit fontScale="90000"/>
          </a:bodyPr>
          <a:lstStyle/>
          <a:p>
            <a:r>
              <a:rPr lang="sr-Cyrl-RS" dirty="0"/>
              <a:t>Шта се променило у односу на </a:t>
            </a:r>
            <a:r>
              <a:rPr lang="sr-Cyrl-RS" dirty="0" smtClean="0"/>
              <a:t>2024. </a:t>
            </a:r>
            <a:r>
              <a:rPr lang="sr-Cyrl-RS" dirty="0"/>
              <a:t>годину</a:t>
            </a:r>
            <a:r>
              <a:rPr lang="sr-Cyrl-RS" dirty="0" smtClean="0"/>
              <a:t>?</a:t>
            </a:r>
            <a:endParaRPr lang="en-US" dirty="0"/>
          </a:p>
        </p:txBody>
      </p:sp>
      <p:sp>
        <p:nvSpPr>
          <p:cNvPr id="13316" name="Rectangle 4">
            <a:extLst>
              <a:ext uri="{FF2B5EF4-FFF2-40B4-BE49-F238E27FC236}">
                <a16:creationId xmlns="" xmlns:a16="http://schemas.microsoft.com/office/drawing/2014/main" id="{1664F881-777B-4844-A78D-FC8E175A6529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395536" y="1988841"/>
            <a:ext cx="8288094" cy="38164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1800" dirty="0" smtClean="0"/>
              <a:t>Укупни приходи и примања наше градске општине у 2025. години су се </a:t>
            </a:r>
            <a:r>
              <a:rPr lang="sr-Cyrl-RS" sz="1800" b="1" dirty="0" smtClean="0"/>
              <a:t>смањили </a:t>
            </a:r>
            <a:r>
              <a:rPr lang="sr-Cyrl-RS" sz="1800" dirty="0" smtClean="0"/>
              <a:t>у односу на последњу измену Одлуке о буџету за 2024. годину за</a:t>
            </a:r>
            <a:r>
              <a:rPr lang="sr-Cyrl-RS" sz="1800" b="1" dirty="0" smtClean="0"/>
              <a:t> </a:t>
            </a:r>
            <a:r>
              <a:rPr lang="sr-Cyrl-CS" sz="1800" dirty="0" smtClean="0"/>
              <a:t>342.227.656</a:t>
            </a:r>
            <a:r>
              <a:rPr lang="sr-Cyrl-RS" sz="1800" b="1" dirty="0" smtClean="0"/>
              <a:t> </a:t>
            </a:r>
            <a:r>
              <a:rPr lang="sr-Cyrl-RS" sz="1800" dirty="0" smtClean="0"/>
              <a:t>динара.</a:t>
            </a:r>
          </a:p>
          <a:p>
            <a:pPr marL="0" lvl="0" indent="0">
              <a:buNone/>
            </a:pPr>
            <a:endParaRPr lang="en-US" sz="1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53FCF31A-C414-495D-B6FB-67BE073A9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99592" y="2924941"/>
          <a:ext cx="6840759" cy="2742467"/>
        </p:xfrm>
        <a:graphic>
          <a:graphicData uri="http://schemas.openxmlformats.org/drawingml/2006/table">
            <a:tbl>
              <a:tblPr/>
              <a:tblGrid>
                <a:gridCol w="1814893"/>
                <a:gridCol w="2652541"/>
                <a:gridCol w="2373325"/>
              </a:tblGrid>
              <a:tr h="445788">
                <a:tc>
                  <a:txBody>
                    <a:bodyPr/>
                    <a:lstStyle/>
                    <a:p>
                      <a:pPr algn="ctr" fontAlgn="b"/>
                      <a:r>
                        <a:rPr lang="sr-Cyrl-C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Извор</a:t>
                      </a:r>
                      <a:br>
                        <a:rPr lang="sr-Cyrl-C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sr-Cyrl-C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финансирања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2.773.231.656,00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2.920.644.393,00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3.142.671,00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2.058.000,00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79.502.620,00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12.937.500,00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2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626.935.425,00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127.788.063,00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800.000,00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800.000,00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24.642,00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505.575,00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1.645.866,00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47.474.834,00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123.515.945,00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585.000,00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585.000,00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52">
                <a:tc>
                  <a:txBody>
                    <a:bodyPr/>
                    <a:lstStyle/>
                    <a:p>
                      <a:pPr algn="l" fontAlgn="b"/>
                      <a:r>
                        <a:rPr lang="sr-Cyrl-C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Укупно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3.532.202.423,00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3.189.974.767,00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67987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r-Cyrl-RS" sz="3000" b="1" dirty="0"/>
              <a:t>На шта се троше јавна средства</a:t>
            </a:r>
            <a:r>
              <a:rPr lang="en-US" sz="3000" b="1" dirty="0"/>
              <a:t>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87574"/>
            <a:ext cx="8229600" cy="5195788"/>
          </a:xfrm>
        </p:spPr>
        <p:txBody>
          <a:bodyPr>
            <a:normAutofit lnSpcReduction="10000"/>
          </a:bodyPr>
          <a:lstStyle/>
          <a:p>
            <a:pPr marL="137160" indent="0" algn="just">
              <a:buNone/>
            </a:pPr>
            <a:r>
              <a:rPr lang="sr-Cyrl-RS" sz="1600" dirty="0"/>
              <a:t>	</a:t>
            </a:r>
            <a:r>
              <a:rPr lang="sr-Cyrl-RS" sz="1700" dirty="0"/>
              <a:t>Буџет мора бити у равнотежи, што значи да расходи морају одговарати приходима. Укупни планирани расходи и издаци у </a:t>
            </a:r>
            <a:r>
              <a:rPr lang="sr-Cyrl-RS" sz="1700" dirty="0" smtClean="0"/>
              <a:t>2025. </a:t>
            </a:r>
            <a:r>
              <a:rPr lang="sr-Cyrl-RS" sz="1700" dirty="0"/>
              <a:t>години из буџета износе: </a:t>
            </a:r>
          </a:p>
          <a:p>
            <a:endParaRPr lang="sr-Cyrl-RS" sz="1600" dirty="0"/>
          </a:p>
          <a:p>
            <a:endParaRPr lang="sr-Cyrl-RS" sz="1600" dirty="0"/>
          </a:p>
          <a:p>
            <a:endParaRPr lang="sr-Cyrl-RS" sz="1600" dirty="0"/>
          </a:p>
          <a:p>
            <a:pPr marL="137160" indent="0" algn="just">
              <a:buNone/>
            </a:pPr>
            <a:endParaRPr lang="ru-RU" sz="16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endParaRPr lang="sr-Latn-RS" sz="1700" b="1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РАСХОДИ </a:t>
            </a:r>
            <a:r>
              <a:rPr lang="sr-Cyrl-RS" sz="1700" dirty="0"/>
              <a:t>Расходи представљају све трошкове </a:t>
            </a:r>
            <a:r>
              <a:rPr lang="sr-Cyrl-RS" sz="1700" dirty="0" smtClean="0"/>
              <a:t>градске општине </a:t>
            </a:r>
            <a:r>
              <a:rPr lang="sr-Cyrl-RS" sz="1700" dirty="0"/>
              <a:t>за плате буџетских корисника, набавку роба и услуга, субвенције, дотације и трансфере, социјалну помоћ и остале трошкове које град обезбеђује без директне и непосредне накнаде. </a:t>
            </a:r>
            <a:endParaRPr lang="vi-VN" sz="17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ИЗДАЦИ</a:t>
            </a:r>
            <a:r>
              <a:rPr lang="sr-Cyrl-RS" sz="1700" dirty="0"/>
              <a:t> представљају трошкове изградње или инвестиционог одржавања већ постојећих објеката, набавку земљишта, машина и опр</a:t>
            </a:r>
            <a:r>
              <a:rPr lang="sr-Latn-RS" sz="1700" dirty="0"/>
              <a:t>e</a:t>
            </a:r>
            <a:r>
              <a:rPr lang="sr-Cyrl-RS" sz="1700" dirty="0"/>
              <a:t>ме неопходне за рад буџетских корисника.</a:t>
            </a:r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РАСХОДИ И ИЗДАЦИ </a:t>
            </a:r>
            <a:r>
              <a:rPr lang="sr-Cyrl-RS" sz="1700" dirty="0"/>
              <a:t>морају се исказивати на законом прописан начин, односно морају се исказивати: по </a:t>
            </a:r>
            <a:r>
              <a:rPr lang="sr-Cyrl-RS" sz="1700" i="1" dirty="0"/>
              <a:t>програмима</a:t>
            </a:r>
            <a:r>
              <a:rPr lang="sr-Cyrl-RS" sz="1700" dirty="0"/>
              <a:t> који показују колико се троши за извршавање основних надлежности и стратешких циљева града; по </a:t>
            </a:r>
            <a:r>
              <a:rPr lang="sr-Cyrl-RS" sz="1700" i="1" dirty="0"/>
              <a:t>основној намени </a:t>
            </a:r>
            <a:r>
              <a:rPr lang="sr-Cyrl-RS" sz="1700" dirty="0"/>
              <a:t>која показује за коју врсту трошка се средства издвајају; по </a:t>
            </a:r>
            <a:r>
              <a:rPr lang="sr-Cyrl-RS" sz="1700" i="1" dirty="0"/>
              <a:t>функцији</a:t>
            </a:r>
            <a:r>
              <a:rPr lang="sr-Cyrl-RS" sz="1700" dirty="0"/>
              <a:t> која показује функционалну намену за одређену област и по </a:t>
            </a:r>
            <a:r>
              <a:rPr lang="sr-Cyrl-RS" sz="1700" i="1" dirty="0"/>
              <a:t>корисницима буџета </a:t>
            </a:r>
            <a:r>
              <a:rPr lang="sr-Cyrl-RS" sz="1700" dirty="0"/>
              <a:t>што показује организацију рада </a:t>
            </a:r>
            <a:r>
              <a:rPr lang="sr-Cyrl-RS" sz="1700" dirty="0" smtClean="0"/>
              <a:t>градске општине.</a:t>
            </a:r>
            <a:endParaRPr lang="sr-Cyrl-RS" sz="1700" dirty="0"/>
          </a:p>
          <a:p>
            <a:pPr marL="137160" indent="0" algn="just">
              <a:buNone/>
            </a:pP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CFD6A88A-550B-4306-B111-9817A14514A4}"/>
              </a:ext>
            </a:extLst>
          </p:cNvPr>
          <p:cNvSpPr/>
          <p:nvPr/>
        </p:nvSpPr>
        <p:spPr>
          <a:xfrm>
            <a:off x="2915816" y="2132856"/>
            <a:ext cx="3384376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b="1" dirty="0" smtClean="0"/>
              <a:t>3.189.974.767 динара</a:t>
            </a:r>
            <a:endParaRPr lang="sr-Latn-RS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100" b="1" dirty="0"/>
              <a:t>Шта су расходи и издаци буџета?</a:t>
            </a:r>
            <a:endParaRPr lang="en-US" sz="22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33400" y="1340768"/>
            <a:ext cx="4038600" cy="4752528"/>
          </a:xfrm>
        </p:spPr>
        <p:txBody>
          <a:bodyPr>
            <a:noAutofit/>
          </a:bodyPr>
          <a:lstStyle/>
          <a:p>
            <a:pPr algn="just"/>
            <a:r>
              <a:rPr lang="sr-Cyrl-RS" sz="1700" b="1" dirty="0"/>
              <a:t>Расходи за запослене </a:t>
            </a:r>
            <a:r>
              <a:rPr lang="sr-Cyrl-RS" sz="1700" dirty="0"/>
              <a:t>представљају све трошкове за запослене, како у управи тако и код буџетских корисника</a:t>
            </a:r>
          </a:p>
          <a:p>
            <a:pPr algn="just"/>
            <a:r>
              <a:rPr lang="sr-Cyrl-RS" sz="1700" b="1" dirty="0"/>
              <a:t>Коришћење роба и услуга </a:t>
            </a:r>
            <a:r>
              <a:rPr lang="sr-Cyrl-RS" sz="1700" dirty="0"/>
  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  </a:r>
          </a:p>
          <a:p>
            <a:pPr algn="just"/>
            <a:r>
              <a:rPr lang="sr-Cyrl-RS" sz="1700" b="1" dirty="0"/>
              <a:t>Дотације и трансфери </a:t>
            </a:r>
            <a:r>
              <a:rPr lang="sr-Cyrl-RS" sz="1700" dirty="0"/>
              <a:t>су трошкови које локална самоуправа </a:t>
            </a:r>
            <a:r>
              <a:rPr lang="ru-RU" sz="1700" dirty="0"/>
              <a:t>има за исплату институцијама које су у </a:t>
            </a:r>
            <a:r>
              <a:rPr lang="ru-RU" sz="1700" dirty="0" smtClean="0"/>
              <a:t>примарној надлежности локалног нивоа</a:t>
            </a:r>
            <a:r>
              <a:rPr lang="sr-Cyrl-RS" sz="1700" dirty="0" smtClean="0"/>
              <a:t>.</a:t>
            </a:r>
            <a:r>
              <a:rPr lang="en-US" sz="1700" dirty="0" smtClean="0"/>
              <a:t> </a:t>
            </a:r>
            <a:endParaRPr lang="sr-Cyrl-RS" sz="1700" dirty="0"/>
          </a:p>
          <a:p>
            <a:pPr algn="just"/>
            <a:r>
              <a:rPr lang="sr-Cyrl-RS" sz="1700" b="1" dirty="0"/>
              <a:t>Остали расходи </a:t>
            </a:r>
            <a:r>
              <a:rPr lang="sr-Cyrl-RS" sz="1700" dirty="0"/>
              <a:t>обухватају дотације невладиним организацијама, порезе, таксе, новчане казне.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615665" y="1340768"/>
            <a:ext cx="4038600" cy="4525963"/>
          </a:xfrm>
        </p:spPr>
        <p:txBody>
          <a:bodyPr>
            <a:normAutofit/>
          </a:bodyPr>
          <a:lstStyle/>
          <a:p>
            <a:pPr algn="just"/>
            <a:r>
              <a:rPr lang="ru-RU" sz="1700" b="1" dirty="0"/>
              <a:t>Субвенције</a:t>
            </a:r>
            <a:r>
              <a:rPr lang="ru-RU" sz="1700" dirty="0"/>
              <a:t> сe одобравају за </a:t>
            </a:r>
            <a:r>
              <a:rPr lang="ru-RU" sz="1700" dirty="0" smtClean="0"/>
              <a:t>функционисање</a:t>
            </a:r>
            <a:r>
              <a:rPr lang="sr-Latn-RS" sz="1700" dirty="0" smtClean="0"/>
              <a:t> </a:t>
            </a:r>
            <a:endParaRPr lang="en-US" sz="1700" dirty="0"/>
          </a:p>
          <a:p>
            <a:pPr algn="just"/>
            <a:r>
              <a:rPr lang="sr-Cyrl-RS" sz="1700" b="1" dirty="0"/>
              <a:t>Социјална заштита </a:t>
            </a:r>
            <a:r>
              <a:rPr lang="sr-Cyrl-RS" sz="1700" dirty="0"/>
              <a:t>обухвата све трошкове исплате социјалне помоћи за различите категорије грађана.</a:t>
            </a:r>
          </a:p>
          <a:p>
            <a:pPr algn="just"/>
            <a:r>
              <a:rPr lang="sr-Cyrl-RS" sz="1700" b="1" dirty="0"/>
              <a:t>Буџетска резерва </a:t>
            </a:r>
            <a:r>
              <a:rPr lang="sr-Cyrl-RS" sz="1700" dirty="0"/>
              <a:t>представља новац који се користи за непланиране или недовољно планиране сврхе, као и у случају ванредних околности.</a:t>
            </a:r>
          </a:p>
          <a:p>
            <a:pPr algn="just"/>
            <a:r>
              <a:rPr lang="sr-Cyrl-RS" sz="1700" b="1" dirty="0"/>
              <a:t>Капитални издаци </a:t>
            </a:r>
            <a:r>
              <a:rPr lang="sr-Cyrl-RS" sz="1700" dirty="0"/>
              <a:t>су трошкови за изградњу нових, или инвестиционо одржавање постојећих објеката, набавку опреме, машина земљишта и слично.</a:t>
            </a:r>
          </a:p>
          <a:p>
            <a:endParaRPr lang="ru-RU" sz="15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7539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sr-Cyrl-RS" sz="3000" b="1" dirty="0"/>
              <a:t>Структура планираних расхода и издатака буџета за </a:t>
            </a:r>
            <a:r>
              <a:rPr lang="sr-Cyrl-RS" sz="3000" b="1" dirty="0" smtClean="0"/>
              <a:t>2025. </a:t>
            </a:r>
            <a:r>
              <a:rPr lang="sr-Cyrl-RS" sz="3000" b="1" dirty="0"/>
              <a:t>годину</a:t>
            </a:r>
            <a:endParaRPr lang="en-US" sz="30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19474535"/>
              </p:ext>
            </p:extLst>
          </p:nvPr>
        </p:nvGraphicFramePr>
        <p:xfrm>
          <a:off x="395536" y="1268760"/>
          <a:ext cx="82296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1549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90DA96AB-1BB4-4AFB-8B9B-A1AEF83C5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E0A478F6-E136-4D8F-AFEC-D3F880B13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3200" b="1" dirty="0"/>
              <a:t>Структура планираних расхода и издатака буџета</a:t>
            </a:r>
            <a:r>
              <a:rPr lang="sr-Cyrl-RS" b="1" dirty="0"/>
              <a:t> </a:t>
            </a:r>
            <a:r>
              <a:rPr lang="sr-Cyrl-RS" sz="3200" b="1" dirty="0"/>
              <a:t>за </a:t>
            </a:r>
            <a:r>
              <a:rPr lang="sr-Cyrl-RS" sz="3200" b="1" dirty="0" smtClean="0"/>
              <a:t>2025. </a:t>
            </a:r>
            <a:r>
              <a:rPr lang="sr-Cyrl-RS" sz="3200" b="1" dirty="0"/>
              <a:t>годину</a:t>
            </a:r>
            <a:endParaRPr lang="en-US" sz="3200" b="1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A58B7940-79B6-454A-BE8A-26FB06AC5A27}"/>
              </a:ext>
            </a:extLst>
          </p:cNvPr>
          <p:cNvGraphicFramePr>
            <a:graphicFrameLocks/>
          </p:cNvGraphicFramePr>
          <p:nvPr/>
        </p:nvGraphicFramePr>
        <p:xfrm>
          <a:off x="1259632" y="1700808"/>
          <a:ext cx="6840760" cy="404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A58B7940-79B6-454A-BE8A-26FB06AC5A27}"/>
              </a:ext>
            </a:extLst>
          </p:cNvPr>
          <p:cNvGraphicFramePr>
            <a:graphicFrameLocks/>
          </p:cNvGraphicFramePr>
          <p:nvPr/>
        </p:nvGraphicFramePr>
        <p:xfrm>
          <a:off x="899592" y="1556792"/>
          <a:ext cx="734481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688675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="" xmlns:a16="http://schemas.microsoft.com/office/drawing/2014/main" id="{AD40CA36-5D78-46A7-9FF9-18457350541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262019"/>
            <a:ext cx="8229600" cy="830263"/>
          </a:xfrm>
        </p:spPr>
        <p:txBody>
          <a:bodyPr/>
          <a:lstStyle/>
          <a:p>
            <a:r>
              <a:rPr lang="sr-Cyrl-RS" sz="2800" dirty="0"/>
              <a:t>Шта се променило у односу на </a:t>
            </a:r>
            <a:r>
              <a:rPr lang="sr-Cyrl-RS" sz="2800" dirty="0" smtClean="0"/>
              <a:t>2024. </a:t>
            </a:r>
            <a:r>
              <a:rPr lang="sr-Cyrl-RS" sz="2800" dirty="0"/>
              <a:t>годину?</a:t>
            </a:r>
            <a:endParaRPr lang="sr-Latn-RS" altLang="en-US" sz="2800" dirty="0"/>
          </a:p>
        </p:txBody>
      </p:sp>
      <p:sp>
        <p:nvSpPr>
          <p:cNvPr id="17411" name="Rectangle 3">
            <a:extLst>
              <a:ext uri="{FF2B5EF4-FFF2-40B4-BE49-F238E27FC236}">
                <a16:creationId xmlns="" xmlns:a16="http://schemas.microsoft.com/office/drawing/2014/main" id="{A6D2914F-D23D-411A-9ED1-117D61D1EA5B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480253" y="1092282"/>
            <a:ext cx="8229600" cy="1130300"/>
          </a:xfrm>
        </p:spPr>
        <p:txBody>
          <a:bodyPr>
            <a:normAutofit/>
          </a:bodyPr>
          <a:lstStyle/>
          <a:p>
            <a:pPr marL="28575" indent="0">
              <a:buNone/>
            </a:pPr>
            <a:r>
              <a:rPr lang="sr-Cyrl-RS" sz="2000" dirty="0"/>
              <a:t>Укупни трошкови </a:t>
            </a:r>
            <a:r>
              <a:rPr lang="sr-Cyrl-RS" sz="2000" dirty="0" smtClean="0"/>
              <a:t>наше градске општине </a:t>
            </a:r>
            <a:r>
              <a:rPr lang="sr-Cyrl-RS" sz="2000" dirty="0"/>
              <a:t>у </a:t>
            </a:r>
            <a:r>
              <a:rPr lang="sr-Cyrl-RS" sz="2000" dirty="0" smtClean="0"/>
              <a:t>2025 </a:t>
            </a:r>
            <a:r>
              <a:rPr lang="sr-Cyrl-RS" sz="2000" dirty="0"/>
              <a:t>години су се </a:t>
            </a:r>
            <a:r>
              <a:rPr lang="sr-Cyrl-RS" sz="2000" b="1" dirty="0" smtClean="0"/>
              <a:t>смањили</a:t>
            </a:r>
            <a:r>
              <a:rPr lang="sr-Cyrl-RS" sz="2000" dirty="0" smtClean="0"/>
              <a:t> </a:t>
            </a:r>
            <a:r>
              <a:rPr lang="sr-Cyrl-RS" sz="2000" dirty="0"/>
              <a:t>у односу на последњу измену Одлуке о буџету за </a:t>
            </a:r>
            <a:r>
              <a:rPr lang="sr-Cyrl-RS" sz="2000" dirty="0" smtClean="0"/>
              <a:t>2024. </a:t>
            </a:r>
            <a:r>
              <a:rPr lang="sr-Cyrl-RS" sz="2000" dirty="0"/>
              <a:t>годину за </a:t>
            </a:r>
            <a:r>
              <a:rPr lang="sr-Cyrl-CS" sz="2000" dirty="0" smtClean="0"/>
              <a:t>342.227.656 </a:t>
            </a:r>
            <a:r>
              <a:rPr lang="sr-Cyrl-CS" sz="2000" dirty="0" smtClean="0"/>
              <a:t>динара</a:t>
            </a:r>
            <a:r>
              <a:rPr lang="sr-Cyrl-RS" sz="2000" dirty="0" smtClean="0"/>
              <a:t>.</a:t>
            </a:r>
            <a:endParaRPr lang="en-US" sz="2000" dirty="0"/>
          </a:p>
          <a:p>
            <a:pPr marL="28575" indent="0" eaLnBrk="1" hangingPunct="1">
              <a:buFontTx/>
              <a:buNone/>
            </a:pPr>
            <a:endParaRPr lang="sr-Latn-RS" altLang="en-US" sz="2000" dirty="0"/>
          </a:p>
        </p:txBody>
      </p:sp>
      <p:sp>
        <p:nvSpPr>
          <p:cNvPr id="16388" name="Rectangle 4">
            <a:extLst>
              <a:ext uri="{FF2B5EF4-FFF2-40B4-BE49-F238E27FC236}">
                <a16:creationId xmlns="" xmlns:a16="http://schemas.microsoft.com/office/drawing/2014/main" id="{6A4A0EB2-2045-4442-9D4F-6BDC72C16654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1907704" y="2564903"/>
            <a:ext cx="5688632" cy="1368153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sr-Cyrl-RS" sz="1400" b="1" dirty="0" smtClean="0">
                <a:latin typeface="Arial" pitchFamily="34" charset="0"/>
                <a:cs typeface="Arial" pitchFamily="34" charset="0"/>
              </a:rPr>
              <a:t>Субвенције </a:t>
            </a:r>
            <a:r>
              <a:rPr lang="sr-Cyrl-RS" sz="1400" dirty="0" smtClean="0">
                <a:latin typeface="Arial" pitchFamily="34" charset="0"/>
                <a:cs typeface="Arial" pitchFamily="34" charset="0"/>
              </a:rPr>
              <a:t>су смањене за </a:t>
            </a:r>
            <a:r>
              <a:rPr lang="sr-Cyrl-CS" sz="1400" dirty="0" smtClean="0">
                <a:latin typeface="Arial" pitchFamily="34" charset="0"/>
                <a:cs typeface="Arial" pitchFamily="34" charset="0"/>
              </a:rPr>
              <a:t>270.523.847</a:t>
            </a:r>
            <a:r>
              <a:rPr lang="sr-Cyrl-R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sz="1400" dirty="0" smtClean="0">
                <a:latin typeface="Arial" pitchFamily="34" charset="0"/>
                <a:cs typeface="Arial" pitchFamily="34" charset="0"/>
              </a:rPr>
              <a:t>динара;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sr-Cyrl-RS" altLang="en-US" sz="1400" b="1" dirty="0" smtClean="0">
                <a:latin typeface="Arial" pitchFamily="34" charset="0"/>
                <a:cs typeface="Arial" pitchFamily="34" charset="0"/>
              </a:rPr>
              <a:t>Дотације и трансфери </a:t>
            </a:r>
            <a:r>
              <a:rPr lang="sr-Cyrl-RS" altLang="en-US" sz="1400" dirty="0" smtClean="0">
                <a:latin typeface="Arial" pitchFamily="34" charset="0"/>
                <a:cs typeface="Arial" pitchFamily="34" charset="0"/>
              </a:rPr>
              <a:t>су смањени за </a:t>
            </a:r>
            <a:r>
              <a:rPr lang="sr-Cyrl-RS" sz="1400" dirty="0" smtClean="0">
                <a:latin typeface="Arial" pitchFamily="34" charset="0"/>
                <a:cs typeface="Arial" pitchFamily="34" charset="0"/>
              </a:rPr>
              <a:t>4.330.792 динара</a:t>
            </a:r>
          </a:p>
          <a:p>
            <a:pPr>
              <a:defRPr/>
            </a:pPr>
            <a:r>
              <a:rPr lang="sr-Cyrl-RS" altLang="en-US" sz="1400" b="1" dirty="0" smtClean="0">
                <a:latin typeface="Arial" pitchFamily="34" charset="0"/>
                <a:cs typeface="Arial" pitchFamily="34" charset="0"/>
              </a:rPr>
              <a:t>Расходи за социјалну заштиту </a:t>
            </a:r>
            <a:r>
              <a:rPr lang="sr-Cyrl-RS" altLang="en-US" sz="1400" dirty="0" smtClean="0">
                <a:latin typeface="Arial" pitchFamily="34" charset="0"/>
                <a:cs typeface="Arial" pitchFamily="34" charset="0"/>
              </a:rPr>
              <a:t>су смањени за </a:t>
            </a:r>
            <a:r>
              <a:rPr lang="sr-Cyrl-CS" sz="1400" dirty="0" smtClean="0">
                <a:latin typeface="Arial" pitchFamily="34" charset="0"/>
                <a:cs typeface="Arial" pitchFamily="34" charset="0"/>
              </a:rPr>
              <a:t>33.542.148</a:t>
            </a:r>
            <a:r>
              <a:rPr lang="sr-Cyrl-RS" sz="1400" dirty="0" smtClean="0">
                <a:latin typeface="Arial" pitchFamily="34" charset="0"/>
                <a:cs typeface="Arial" pitchFamily="34" charset="0"/>
              </a:rPr>
              <a:t> динара</a:t>
            </a:r>
          </a:p>
          <a:p>
            <a:pPr>
              <a:defRPr/>
            </a:pPr>
            <a:r>
              <a:rPr lang="sr-Cyrl-RS" sz="1400" b="1" dirty="0" smtClean="0"/>
              <a:t>Капитални издаци </a:t>
            </a:r>
            <a:r>
              <a:rPr lang="sr-Cyrl-RS" sz="1400" dirty="0" smtClean="0"/>
              <a:t>су смањени за </a:t>
            </a:r>
            <a:r>
              <a:rPr lang="sr-Cyrl-CS" sz="1400" dirty="0" smtClean="0"/>
              <a:t>121.756.826</a:t>
            </a:r>
            <a:r>
              <a:rPr lang="sr-Cyrl-RS" sz="1400" dirty="0" smtClean="0"/>
              <a:t> динара</a:t>
            </a:r>
            <a:endParaRPr lang="en-US" sz="1400" dirty="0" smtClean="0"/>
          </a:p>
          <a:p>
            <a:pPr>
              <a:defRPr/>
            </a:pPr>
            <a:endParaRPr lang="sr-Latn-RS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3" name="Rectangle 5">
            <a:extLst>
              <a:ext uri="{FF2B5EF4-FFF2-40B4-BE49-F238E27FC236}">
                <a16:creationId xmlns="" xmlns:a16="http://schemas.microsoft.com/office/drawing/2014/main" id="{DF5F1BD0-CA20-43F9-91B5-9B94D8254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22787"/>
            <a:ext cx="6851650" cy="1242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sr-Cyrl-RS" altLang="en-US" sz="1400" b="1" dirty="0" smtClean="0">
                <a:latin typeface="Arial" pitchFamily="34" charset="0"/>
                <a:cs typeface="Arial" pitchFamily="34" charset="0"/>
              </a:rPr>
              <a:t>Средства резерве </a:t>
            </a:r>
            <a:r>
              <a:rPr lang="sr-Cyrl-RS" altLang="en-US" sz="1400" dirty="0" smtClean="0">
                <a:latin typeface="Arial" pitchFamily="34" charset="0"/>
                <a:cs typeface="Arial" pitchFamily="34" charset="0"/>
              </a:rPr>
              <a:t>су повећана </a:t>
            </a:r>
            <a:r>
              <a:rPr lang="sr-Cyrl-RS" altLang="en-US" sz="1400" dirty="0">
                <a:latin typeface="Arial" pitchFamily="34" charset="0"/>
                <a:cs typeface="Arial" pitchFamily="34" charset="0"/>
              </a:rPr>
              <a:t>за </a:t>
            </a:r>
            <a:r>
              <a:rPr lang="sr-Cyrl-RS" alt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CS" altLang="en-US" sz="1400" dirty="0" smtClean="0">
                <a:latin typeface="Arial" pitchFamily="34" charset="0"/>
                <a:cs typeface="Arial" pitchFamily="34" charset="0"/>
              </a:rPr>
              <a:t>8.233.881</a:t>
            </a:r>
            <a:r>
              <a:rPr lang="sr-Cyrl-RS" altLang="en-US" sz="1400" dirty="0" smtClean="0">
                <a:latin typeface="Arial" pitchFamily="34" charset="0"/>
                <a:cs typeface="Arial" pitchFamily="34" charset="0"/>
              </a:rPr>
              <a:t> динара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sr-Cyrl-RS" altLang="en-US" sz="1400" b="1" dirty="0" smtClean="0">
                <a:latin typeface="Arial" pitchFamily="34" charset="0"/>
                <a:cs typeface="Arial" pitchFamily="34" charset="0"/>
              </a:rPr>
              <a:t>Расходи за запослене </a:t>
            </a:r>
            <a:r>
              <a:rPr lang="sr-Cyrl-RS" altLang="en-US" sz="1400" dirty="0" smtClean="0">
                <a:latin typeface="Arial" pitchFamily="34" charset="0"/>
                <a:cs typeface="Arial" pitchFamily="34" charset="0"/>
              </a:rPr>
              <a:t>су повећани за </a:t>
            </a:r>
            <a:r>
              <a:rPr lang="sr-Cyrl-CS" sz="1400" dirty="0" smtClean="0">
                <a:latin typeface="Arial" pitchFamily="34" charset="0"/>
                <a:cs typeface="Arial" pitchFamily="34" charset="0"/>
              </a:rPr>
              <a:t>16.056.251</a:t>
            </a:r>
            <a:r>
              <a:rPr lang="sr-Cyrl-RS" sz="1400" dirty="0" smtClean="0">
                <a:latin typeface="Arial" pitchFamily="34" charset="0"/>
                <a:cs typeface="Arial" pitchFamily="34" charset="0"/>
              </a:rPr>
              <a:t> динара</a:t>
            </a:r>
          </a:p>
          <a:p>
            <a:pPr lvl="0">
              <a:spcBef>
                <a:spcPct val="20000"/>
              </a:spcBef>
              <a:buFontTx/>
              <a:buChar char="•"/>
            </a:pPr>
            <a:r>
              <a:rPr lang="sr-Cyrl-RS" sz="1400" b="1" dirty="0" smtClean="0">
                <a:latin typeface="Arial" pitchFamily="34" charset="0"/>
                <a:cs typeface="Arial" pitchFamily="34" charset="0"/>
              </a:rPr>
              <a:t>Коришћење роба и услуга</a:t>
            </a:r>
            <a:r>
              <a:rPr lang="sr-Cyrl-RS" sz="1400" dirty="0" smtClean="0">
                <a:latin typeface="Arial" pitchFamily="34" charset="0"/>
                <a:cs typeface="Arial" pitchFamily="34" charset="0"/>
              </a:rPr>
              <a:t> су повећани за </a:t>
            </a:r>
            <a:r>
              <a:rPr lang="sr-Cyrl-CS" sz="1400" dirty="0" smtClean="0">
                <a:latin typeface="Arial" pitchFamily="34" charset="0"/>
                <a:cs typeface="Arial" pitchFamily="34" charset="0"/>
              </a:rPr>
              <a:t>20.183.197</a:t>
            </a:r>
            <a:r>
              <a:rPr lang="sr-Cyrl-RS" sz="1400" dirty="0" smtClean="0">
                <a:latin typeface="Arial" pitchFamily="34" charset="0"/>
                <a:cs typeface="Arial" pitchFamily="34" charset="0"/>
              </a:rPr>
              <a:t> динара</a:t>
            </a:r>
            <a:r>
              <a:rPr lang="sr-Cyrl-RS" sz="1400" b="1" dirty="0" smtClean="0"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;</a:t>
            </a:r>
            <a:endParaRPr lang="en-US" sz="1400" b="1" dirty="0" smtClean="0">
              <a:latin typeface="Arial" pitchFamily="34" charset="0"/>
              <a:ea typeface="SimSun" panose="02010600030101010101" pitchFamily="2" charset="-122"/>
              <a:cs typeface="Arial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sr-Cyrl-RS" altLang="en-US" sz="1400" b="1" dirty="0" smtClean="0">
                <a:latin typeface="Arial" pitchFamily="34" charset="0"/>
                <a:cs typeface="Arial" pitchFamily="34" charset="0"/>
              </a:rPr>
              <a:t>Остали расходи </a:t>
            </a:r>
            <a:r>
              <a:rPr lang="sr-Cyrl-RS" altLang="en-US" sz="1400" dirty="0" smtClean="0">
                <a:latin typeface="Arial" pitchFamily="34" charset="0"/>
                <a:cs typeface="Arial" pitchFamily="34" charset="0"/>
              </a:rPr>
              <a:t>су повећани за </a:t>
            </a:r>
            <a:r>
              <a:rPr lang="sr-Cyrl-CS" sz="1400" dirty="0" smtClean="0">
                <a:latin typeface="Arial" pitchFamily="34" charset="0"/>
                <a:cs typeface="Arial" pitchFamily="34" charset="0"/>
              </a:rPr>
              <a:t>43.452.628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RS" sz="1400" dirty="0" smtClean="0">
                <a:latin typeface="Arial" pitchFamily="34" charset="0"/>
                <a:cs typeface="Arial" pitchFamily="34" charset="0"/>
              </a:rPr>
              <a:t> динара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sr-Latn-R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4" name="AutoShape 6">
            <a:extLst>
              <a:ext uri="{FF2B5EF4-FFF2-40B4-BE49-F238E27FC236}">
                <a16:creationId xmlns="" xmlns:a16="http://schemas.microsoft.com/office/drawing/2014/main" id="{46E92AF2-1D0D-4B90-B2B5-36E571FEE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938" y="2820988"/>
            <a:ext cx="485775" cy="977900"/>
          </a:xfrm>
          <a:prstGeom prst="downArrow">
            <a:avLst>
              <a:gd name="adj1" fmla="val 50000"/>
              <a:gd name="adj2" fmla="val 50327"/>
            </a:avLst>
          </a:prstGeom>
          <a:solidFill>
            <a:srgbClr val="FF0000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5" name="AutoShape 7">
            <a:extLst>
              <a:ext uri="{FF2B5EF4-FFF2-40B4-BE49-F238E27FC236}">
                <a16:creationId xmlns="" xmlns:a16="http://schemas.microsoft.com/office/drawing/2014/main" id="{E8CC32D7-D5E1-4181-896E-E3B510708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1450" y="4625975"/>
            <a:ext cx="485775" cy="917575"/>
          </a:xfrm>
          <a:prstGeom prst="upArrow">
            <a:avLst>
              <a:gd name="adj1" fmla="val 50000"/>
              <a:gd name="adj2" fmla="val 47222"/>
            </a:avLst>
          </a:prstGeom>
          <a:solidFill>
            <a:srgbClr val="3366FF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6A0B630F-14B2-42B9-BEA6-2F17C9171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5160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000" b="1" dirty="0" smtClean="0"/>
              <a:t>Распоред средстава по организационој класификацији</a:t>
            </a:r>
            <a:endParaRPr lang="en-US" sz="30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00454503"/>
              </p:ext>
            </p:extLst>
          </p:nvPr>
        </p:nvGraphicFramePr>
        <p:xfrm>
          <a:off x="683569" y="1700807"/>
          <a:ext cx="7488833" cy="4542265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5775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278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428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4058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120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Р. </a:t>
                      </a:r>
                      <a:r>
                        <a:rPr lang="en-US" sz="1200" dirty="0" err="1">
                          <a:effectLst/>
                        </a:rPr>
                        <a:t>бр</a:t>
                      </a:r>
                      <a:r>
                        <a:rPr lang="en-US" sz="1200" dirty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Назив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sr-Cyrl-RS" sz="1200" dirty="0">
                          <a:effectLst/>
                        </a:rPr>
                        <a:t>буџетског </a:t>
                      </a:r>
                      <a:r>
                        <a:rPr lang="en-US" sz="1200" dirty="0" err="1">
                          <a:effectLst/>
                        </a:rPr>
                        <a:t>корисника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за </a:t>
                      </a:r>
                      <a:r>
                        <a:rPr lang="sr-Cyrl-RS" sz="1200" dirty="0" smtClean="0"/>
                        <a:t>2025. </a:t>
                      </a:r>
                      <a:r>
                        <a:rPr lang="sr-Cyrl-RS" sz="1200" dirty="0"/>
                        <a:t>годину  (износ у динарима)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%  буџета по кориснику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33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  <a:latin typeface="+mj-lt"/>
                        </a:rPr>
                        <a:t>Скупштина</a:t>
                      </a:r>
                      <a:r>
                        <a:rPr lang="en-US" sz="1500" dirty="0">
                          <a:effectLst/>
                          <a:latin typeface="+mj-lt"/>
                        </a:rPr>
                        <a:t> </a:t>
                      </a:r>
                      <a:r>
                        <a:rPr lang="sr-Cyrl-RS" sz="1500" dirty="0" smtClean="0">
                          <a:effectLst/>
                          <a:latin typeface="+mj-lt"/>
                        </a:rPr>
                        <a:t>градске општине Обреновац</a:t>
                      </a:r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aseline="0" dirty="0" smtClean="0">
                          <a:latin typeface="+mj-lt"/>
                        </a:rPr>
                        <a:t>56.276.400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1200" b="0" i="0" u="none" strike="noStrike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1,77%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33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 smtClean="0">
                          <a:effectLst/>
                          <a:latin typeface="+mj-lt"/>
                        </a:rPr>
                        <a:t>Председник и Веће градске општине Обреновац</a:t>
                      </a:r>
                      <a:endParaRPr lang="en-US" sz="15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54.007.028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1,69%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03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000" dirty="0" smtClean="0">
                          <a:effectLst/>
                        </a:rPr>
                        <a:t>3</a:t>
                      </a:r>
                      <a:r>
                        <a:rPr lang="en-US" sz="1000" dirty="0" smtClean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5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</a:rPr>
                        <a:t>Општинска управа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3.079.691.339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96,54%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33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CS" sz="1500" smtClean="0">
                          <a:effectLst/>
                          <a:latin typeface="+mj-lt"/>
                        </a:rPr>
                        <a:t>1. Управа</a:t>
                      </a:r>
                      <a:endParaRPr lang="en-US" sz="15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1200" b="0" i="0" u="none" strike="noStrike" smtClean="0">
                          <a:solidFill>
                            <a:srgbClr val="000000"/>
                          </a:solidFill>
                          <a:latin typeface="+mj-lt"/>
                        </a:rPr>
                        <a:t>3.070.161.339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96,24%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33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CS" sz="1500" dirty="0" smtClean="0">
                          <a:effectLst/>
                          <a:latin typeface="+mj-lt"/>
                          <a:ea typeface="Times New Roman"/>
                        </a:rPr>
                        <a:t>2. Месне заједнице</a:t>
                      </a:r>
                      <a:r>
                        <a:rPr lang="sr-Cyrl-CS" sz="1500" baseline="0" dirty="0" smtClean="0">
                          <a:effectLst/>
                          <a:latin typeface="+mj-lt"/>
                          <a:ea typeface="Times New Roman"/>
                        </a:rPr>
                        <a:t> </a:t>
                      </a:r>
                      <a:endParaRPr lang="en-US" sz="15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9.530.000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12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0,30%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33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33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33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33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133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33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133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133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133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706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706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706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706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У К У П Н О: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CS" sz="1200" dirty="0" smtClean="0">
                          <a:effectLst/>
                          <a:latin typeface="Times New Roman"/>
                          <a:ea typeface="Times New Roman"/>
                        </a:rPr>
                        <a:t>3.189.974.767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7613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CS" sz="3200" dirty="0" smtClean="0"/>
              <a:t>Програмско буџетирање и његова примена у буџету ГО Обреновац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sr-Cyrl-CS" sz="2400" dirty="0" smtClean="0"/>
              <a:t>Програмско буџетирање представља буџетирање по програмима, односно областима у оквиру којих корисници буџетских средстава спроводе активности из својих надлежности</a:t>
            </a:r>
          </a:p>
          <a:p>
            <a:pPr>
              <a:buFont typeface="Arial" charset="0"/>
              <a:buChar char="•"/>
            </a:pPr>
            <a:r>
              <a:rPr lang="sr-Cyrl-CS" sz="2400" dirty="0" smtClean="0"/>
              <a:t>За планирање буџета, на располагању ГО Обреновац има 17 програма. У оквиру сваког програма приказани су слајдови са програмским активностима и пројектима који се у оквиру датог програма спроводе.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396" y="116632"/>
            <a:ext cx="7787208" cy="778098"/>
          </a:xfrm>
        </p:spPr>
        <p:txBody>
          <a:bodyPr>
            <a:normAutofit/>
          </a:bodyPr>
          <a:lstStyle/>
          <a:p>
            <a:r>
              <a:rPr lang="sr-Cyrl-RS" sz="3000" b="1" dirty="0"/>
              <a:t>Расходи буџета по програмима</a:t>
            </a:r>
            <a:endParaRPr lang="en-US" sz="3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F9E40ABB-A4CD-4E37-AFCB-CC1877536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91730198"/>
              </p:ext>
            </p:extLst>
          </p:nvPr>
        </p:nvGraphicFramePr>
        <p:xfrm>
          <a:off x="323528" y="847739"/>
          <a:ext cx="8348749" cy="597753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375654">
                  <a:extLst>
                    <a:ext uri="{9D8B030D-6E8A-4147-A177-3AD203B41FA5}">
                      <a16:colId xmlns="" xmlns:a16="http://schemas.microsoft.com/office/drawing/2014/main" val="1754900752"/>
                    </a:ext>
                  </a:extLst>
                </a:gridCol>
                <a:gridCol w="2348266">
                  <a:extLst>
                    <a:ext uri="{9D8B030D-6E8A-4147-A177-3AD203B41FA5}">
                      <a16:colId xmlns="" xmlns:a16="http://schemas.microsoft.com/office/drawing/2014/main" val="826029379"/>
                    </a:ext>
                  </a:extLst>
                </a:gridCol>
                <a:gridCol w="1624829">
                  <a:extLst>
                    <a:ext uri="{9D8B030D-6E8A-4147-A177-3AD203B41FA5}">
                      <a16:colId xmlns="" xmlns:a16="http://schemas.microsoft.com/office/drawing/2014/main" val="2943394881"/>
                    </a:ext>
                  </a:extLst>
                </a:gridCol>
              </a:tblGrid>
              <a:tr h="625065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Назив програма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за </a:t>
                      </a:r>
                      <a:r>
                        <a:rPr lang="sr-Cyrl-RS" sz="1200" dirty="0" smtClean="0"/>
                        <a:t>2025. </a:t>
                      </a:r>
                      <a:r>
                        <a:rPr lang="sr-Cyrl-RS" sz="1200" dirty="0"/>
                        <a:t>годину  (износ у динарима)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%  буџета по програму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7739698"/>
                  </a:ext>
                </a:extLst>
              </a:tr>
              <a:tr h="267885">
                <a:tc>
                  <a:txBody>
                    <a:bodyPr/>
                    <a:lstStyle/>
                    <a:p>
                      <a:r>
                        <a:rPr lang="sr-Cyrl-RS" sz="1200" kern="1200" dirty="0">
                          <a:effectLst/>
                        </a:rPr>
                        <a:t>Програм 1. Становање, урбанизам и просторно планирање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145.573.483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000" dirty="0" smtClean="0"/>
                        <a:t>5%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02703372"/>
                  </a:ext>
                </a:extLst>
              </a:tr>
              <a:tr h="267885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2. Комуналне делатности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656.591.349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000" dirty="0" smtClean="0"/>
                        <a:t>21%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98863823"/>
                  </a:ext>
                </a:extLst>
              </a:tr>
              <a:tr h="267885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3. Локални економски развој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12.862.478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000" dirty="0" smtClean="0"/>
                        <a:t>0%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08287674"/>
                  </a:ext>
                </a:extLst>
              </a:tr>
              <a:tr h="267885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4. Развој туризма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67397033"/>
                  </a:ext>
                </a:extLst>
              </a:tr>
              <a:tr h="267885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5. Пољопривреда и рурални развој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4.000.000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000" dirty="0" smtClean="0"/>
                        <a:t>0%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52443609"/>
                  </a:ext>
                </a:extLst>
              </a:tr>
              <a:tr h="267885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6. Заштита животне средине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324.417.270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000" dirty="0" smtClean="0"/>
                        <a:t>10%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5616700"/>
                  </a:ext>
                </a:extLst>
              </a:tr>
              <a:tr h="446475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7. Организација саобраћаја и саобраћајна инфраструктура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679.672.650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endParaRPr lang="sr-Cyrl-RS" sz="1000" dirty="0" smtClean="0"/>
                    </a:p>
                    <a:p>
                      <a:pPr algn="r"/>
                      <a:r>
                        <a:rPr lang="sr-Cyrl-RS" sz="1000" dirty="0" smtClean="0"/>
                        <a:t>21%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00143352"/>
                  </a:ext>
                </a:extLst>
              </a:tr>
              <a:tr h="267885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8. Предшколско васпитање и образовање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86219187"/>
                  </a:ext>
                </a:extLst>
              </a:tr>
              <a:tr h="267885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9. Основно </a:t>
                      </a:r>
                      <a:r>
                        <a:rPr lang="sr-Cyrl-RS" sz="1200" dirty="0" smtClean="0"/>
                        <a:t>образовање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105.000.000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000" dirty="0" smtClean="0"/>
                        <a:t>3%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66556103"/>
                  </a:ext>
                </a:extLst>
              </a:tr>
              <a:tr h="2678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200" dirty="0"/>
                        <a:t>Програм 10. Средње образовање и васпитање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15389646"/>
                  </a:ext>
                </a:extLst>
              </a:tr>
              <a:tr h="267885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11. Социјална и дечија заштита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24.218.071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000" dirty="0" smtClean="0"/>
                        <a:t>1%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4730366"/>
                  </a:ext>
                </a:extLst>
              </a:tr>
              <a:tr h="267885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12. Здравствена заштита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r>
                        <a:rPr lang="sr-Cyrl-C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00.000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000" dirty="0" smtClean="0"/>
                        <a:t>0%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43777792"/>
                  </a:ext>
                </a:extLst>
              </a:tr>
              <a:tr h="267885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13. Развој културе и информисања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63.773.615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000" dirty="0" smtClean="0"/>
                        <a:t>2%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84141709"/>
                  </a:ext>
                </a:extLst>
              </a:tr>
              <a:tr h="267885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14. Развој спорта и омладине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247.461.900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000" dirty="0" smtClean="0"/>
                        <a:t>8%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12639953"/>
                  </a:ext>
                </a:extLst>
              </a:tr>
              <a:tr h="267885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15. Опште услуге локалне самоуправе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736.567.829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000" dirty="0" smtClean="0"/>
                        <a:t>23%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49910891"/>
                  </a:ext>
                </a:extLst>
              </a:tr>
              <a:tr h="267885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16. Политички систем локалне самоуправе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110.283.428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Cyrl-RS" sz="1000" dirty="0" smtClean="0"/>
                        <a:t>4%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66446889"/>
                  </a:ext>
                </a:extLst>
              </a:tr>
              <a:tr h="446475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17. Енергетска ефикасност  и обновљиви извори енергије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sr-Cyrl-CS" sz="1000" dirty="0" smtClean="0"/>
                    </a:p>
                    <a:p>
                      <a:pPr algn="r"/>
                      <a:r>
                        <a:rPr lang="sr-Cyrl-CS" sz="1000" dirty="0" smtClean="0"/>
                        <a:t>75.352.694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sr-Cyrl-CS" sz="1000" dirty="0" smtClean="0"/>
                    </a:p>
                    <a:p>
                      <a:pPr algn="r"/>
                      <a:r>
                        <a:rPr lang="sr-Cyrl-CS" sz="1000" dirty="0" smtClean="0"/>
                        <a:t>2%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9978124"/>
                  </a:ext>
                </a:extLst>
              </a:tr>
              <a:tr h="308258">
                <a:tc>
                  <a:txBody>
                    <a:bodyPr/>
                    <a:lstStyle/>
                    <a:p>
                      <a:r>
                        <a:rPr lang="sr-Cyrl-RS" sz="1400" dirty="0"/>
                        <a:t>Укупни расходи по програмима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C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3.189.974.767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/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90115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22740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5602" name="Picture 2" descr="Резултат слика за obrenovac go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492896"/>
            <a:ext cx="2000250" cy="1297653"/>
          </a:xfrm>
          <a:prstGeom prst="rect">
            <a:avLst/>
          </a:prstGeom>
          <a:noFill/>
        </p:spPr>
      </p:pic>
      <p:pic>
        <p:nvPicPr>
          <p:cNvPr id="25604" name="Picture 4" descr="Резултат слика за obrenovac 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60648"/>
            <a:ext cx="2457450" cy="1857376"/>
          </a:xfrm>
          <a:prstGeom prst="rect">
            <a:avLst/>
          </a:prstGeom>
          <a:noFill/>
        </p:spPr>
      </p:pic>
      <p:pic>
        <p:nvPicPr>
          <p:cNvPr id="25606" name="Picture 6" descr="Резултат слика за obrenovac 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332656"/>
            <a:ext cx="3124200" cy="1466851"/>
          </a:xfrm>
          <a:prstGeom prst="rect">
            <a:avLst/>
          </a:prstGeom>
          <a:noFill/>
        </p:spPr>
      </p:pic>
      <p:pic>
        <p:nvPicPr>
          <p:cNvPr id="25608" name="Picture 8" descr="Резултат слика за obrenovac 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4365104"/>
            <a:ext cx="2466975" cy="1847851"/>
          </a:xfrm>
          <a:prstGeom prst="rect">
            <a:avLst/>
          </a:prstGeom>
          <a:noFill/>
        </p:spPr>
      </p:pic>
      <p:pic>
        <p:nvPicPr>
          <p:cNvPr id="25610" name="Picture 10" descr="Резултат слика за obrenovac 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176" y="4365104"/>
            <a:ext cx="2619375" cy="1743076"/>
          </a:xfrm>
          <a:prstGeom prst="rect">
            <a:avLst/>
          </a:prstGeom>
          <a:noFill/>
        </p:spPr>
      </p:pic>
      <p:pic>
        <p:nvPicPr>
          <p:cNvPr id="25612" name="Picture 12" descr="Резултат слика за obrenovac g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4221088"/>
            <a:ext cx="2628900" cy="1743076"/>
          </a:xfrm>
          <a:prstGeom prst="rect">
            <a:avLst/>
          </a:prstGeom>
          <a:noFill/>
        </p:spPr>
      </p:pic>
      <p:pic>
        <p:nvPicPr>
          <p:cNvPr id="25614" name="Picture 14" descr="Резултат слика за obrenovac g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6176" y="2420888"/>
            <a:ext cx="2524125" cy="1809751"/>
          </a:xfrm>
          <a:prstGeom prst="rect">
            <a:avLst/>
          </a:prstGeom>
          <a:noFill/>
        </p:spPr>
      </p:pic>
      <p:pic>
        <p:nvPicPr>
          <p:cNvPr id="25616" name="Picture 16" descr="Резултат слика за obrenovac go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00192" y="188640"/>
            <a:ext cx="2466975" cy="1847851"/>
          </a:xfrm>
          <a:prstGeom prst="rect">
            <a:avLst/>
          </a:prstGeom>
          <a:noFill/>
        </p:spPr>
      </p:pic>
      <p:pic>
        <p:nvPicPr>
          <p:cNvPr id="25618" name="Picture 18" descr="Резултат слика за obrenovac g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347864" y="1988840"/>
            <a:ext cx="2143125" cy="2143125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067087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sr-Cyrl-RS" sz="3100" b="1" dirty="0"/>
              <a:t>Структура расхода по буџетским програмима</a:t>
            </a:r>
            <a:endParaRPr lang="en-US" sz="2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="" xmlns:a16="http://schemas.microsoft.com/office/drawing/2014/main" id="{35CA3346-52C3-4B96-A757-C775AAA1D5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21884230"/>
              </p:ext>
            </p:extLst>
          </p:nvPr>
        </p:nvGraphicFramePr>
        <p:xfrm>
          <a:off x="827585" y="1484784"/>
          <a:ext cx="6792416" cy="4871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E67EA4FA-4D59-480A-942F-8112EB0273F8}"/>
              </a:ext>
            </a:extLst>
          </p:cNvPr>
          <p:cNvGraphicFramePr>
            <a:graphicFrameLocks/>
          </p:cNvGraphicFramePr>
          <p:nvPr/>
        </p:nvGraphicFramePr>
        <p:xfrm>
          <a:off x="1076325" y="1196752"/>
          <a:ext cx="6991350" cy="4632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E67EA4FA-4D59-480A-942F-8112EB0273F8}"/>
              </a:ext>
            </a:extLst>
          </p:cNvPr>
          <p:cNvGraphicFramePr>
            <a:graphicFrameLocks/>
          </p:cNvGraphicFramePr>
          <p:nvPr/>
        </p:nvGraphicFramePr>
        <p:xfrm>
          <a:off x="1090612" y="1028700"/>
          <a:ext cx="6962775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2345339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052736"/>
            <a:ext cx="4040188" cy="5073427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Програм 1 –</a:t>
            </a:r>
            <a:r>
              <a:rPr lang="x-none" sz="2000" b="1" smtClean="0">
                <a:latin typeface="Times New Roman" pitchFamily="18" charset="0"/>
                <a:cs typeface="Times New Roman" pitchFamily="18" charset="0"/>
              </a:rPr>
              <a:t>Становање,</a:t>
            </a:r>
            <a:r>
              <a:rPr lang="sr-Cyrl-R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2000" b="1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рбанизам и просторно планирање – </a:t>
            </a:r>
            <a:r>
              <a:rPr lang="sr-Latn-RS" sz="2000" b="1" dirty="0" smtClean="0">
                <a:latin typeface="Times New Roman" pitchFamily="18" charset="0"/>
                <a:cs typeface="Times New Roman" pitchFamily="18" charset="0"/>
              </a:rPr>
              <a:t>145.573.483</a:t>
            </a:r>
            <a:r>
              <a:rPr lang="sr-Cyrl-CS" sz="2000" b="1" dirty="0" smtClean="0">
                <a:latin typeface="Times New Roman" pitchFamily="18" charset="0"/>
                <a:cs typeface="Times New Roman" pitchFamily="18" charset="0"/>
              </a:rPr>
              <a:t> динара </a:t>
            </a:r>
          </a:p>
          <a:p>
            <a:pPr algn="just">
              <a:buNone/>
            </a:pPr>
            <a:endParaRPr lang="sr-Cyrl-C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sr-Cyrl-C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sr-Latn-CS" sz="1400" dirty="0" smtClean="0">
                <a:latin typeface="Times New Roman" pitchFamily="18" charset="0"/>
                <a:cs typeface="Times New Roman" pitchFamily="18" charset="0"/>
              </a:rPr>
              <a:t>1101-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CA" sz="1400" dirty="0" smtClean="0">
                <a:latin typeface="Times New Roman" pitchFamily="18" charset="0"/>
                <a:cs typeface="Times New Roman" pitchFamily="18" charset="0"/>
              </a:rPr>
              <a:t>001</a:t>
            </a:r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x-none" sz="1400" smtClean="0">
                <a:latin typeface="Times New Roman" pitchFamily="18" charset="0"/>
                <a:cs typeface="Times New Roman" pitchFamily="18" charset="0"/>
              </a:rPr>
              <a:t>Просторно и урбанистичко планирање </a:t>
            </a:r>
            <a:r>
              <a:rPr lang="sr-Cyrl-BA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1400" dirty="0" smtClean="0"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sr-Cyrl-BA" sz="1400" dirty="0" smtClean="0">
                <a:latin typeface="Times New Roman" pitchFamily="18" charset="0"/>
                <a:cs typeface="Times New Roman" pitchFamily="18" charset="0"/>
              </a:rPr>
              <a:t>.000.000 дин.</a:t>
            </a:r>
            <a:endParaRPr lang="sr-Latn-R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sr-Latn-RS" sz="1400" dirty="0" smtClean="0">
                <a:latin typeface="Times New Roman" pitchFamily="18" charset="0"/>
                <a:cs typeface="Times New Roman" pitchFamily="18" charset="0"/>
              </a:rPr>
              <a:t>1101-4005: </a:t>
            </a:r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Уређење дела простора унутар насеља Тополице плато  – 1.185.040 динара</a:t>
            </a:r>
          </a:p>
          <a:p>
            <a:pPr algn="just">
              <a:buNone/>
            </a:pPr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1101-4006: Изградња свлачионица са приступним платоима и стазама у насељу Ројковац - 118.800 динара</a:t>
            </a:r>
          </a:p>
          <a:p>
            <a:pPr algn="just">
              <a:buNone/>
            </a:pPr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1101-4007: Уређење трга Саша Радишић у МЗ Забрежје - 220.000 динара</a:t>
            </a:r>
          </a:p>
          <a:p>
            <a:pPr algn="just">
              <a:buNone/>
            </a:pPr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1101-4014: Уређење парка ‘’9 платана’’ код кружног тока – 1.800.980 динара</a:t>
            </a:r>
          </a:p>
          <a:p>
            <a:pPr algn="just">
              <a:buNone/>
            </a:pPr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1101-4017: Уређење терена на изградњи паркинг простора на КП 109 КО Обреновац – 93.388 динара</a:t>
            </a:r>
          </a:p>
          <a:p>
            <a:pPr algn="just">
              <a:buNone/>
            </a:pPr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1101-5001: Уређење терена на локацији Топољак  - 60.000.000 динара</a:t>
            </a:r>
          </a:p>
          <a:p>
            <a:pPr algn="just">
              <a:buNone/>
            </a:pPr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1101-5002: Реконструкција, доградња и надоградња пословног објекта Барич – 55.155.275 динара</a:t>
            </a:r>
          </a:p>
          <a:p>
            <a:pPr algn="just">
              <a:buNone/>
            </a:pPr>
            <a:endParaRPr lang="x-none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sr-Cyrl-BA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x-none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sr-Cyrl-C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sr-Cyrl-C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sr-Cyrl-C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x-none" sz="14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Content Placeholder 15" descr="images (9)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92080" y="1340768"/>
            <a:ext cx="2867025" cy="1600200"/>
          </a:xfrm>
        </p:spPr>
      </p:pic>
      <p:sp>
        <p:nvSpPr>
          <p:cNvPr id="8" name="TextBox 7"/>
          <p:cNvSpPr txBox="1"/>
          <p:nvPr/>
        </p:nvSpPr>
        <p:spPr>
          <a:xfrm>
            <a:off x="6477000" y="762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4572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 smtClean="0"/>
              <a:t>                </a:t>
            </a:r>
            <a:r>
              <a:rPr lang="sr-Cyrl-BA" b="1" dirty="0" smtClean="0"/>
              <a:t>ПРЕГЛЕД  АКТИВНОСТИ И СРЕДСТАВА ПО ПРОГРАМИМА </a:t>
            </a:r>
            <a:endParaRPr lang="en-US" b="1" dirty="0"/>
          </a:p>
        </p:txBody>
      </p:sp>
      <p:sp>
        <p:nvSpPr>
          <p:cNvPr id="17410" name="AutoShape 2" descr="f10c1bc1493b256514d67282c9cc71d8.webp (780×49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AutoShape 4" descr="f10c1bc1493b256514d67282c9cc71d8.webp (780×490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https://cdn.aiidatapro.net/media/f1/0c/1b/t780x490/f10c1bc1493b256514d67282c9cc71d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6" name="AutoShape 8" descr="https://cdn.aiidatapro.net/media/f1/0c/1b/t780x490/f10c1bc1493b256514d67282c9cc71d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8" name="AutoShape 10" descr="https://cdn.aiidatapro.net/media/f1/0c/1b/t780x490/f10c1bc1493b256514d67282c9cc71d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0" name="AutoShape 12" descr="https://cdn.aiidatapro.net/media/f1/0c/1b/t780x490/f10c1bc1493b256514d67282c9cc71d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8" name="AutoShape 20" descr="https://cdn.aiidatapro.net/media/f1/0c/1b/t780x490/f10c1bc1493b256514d67282c9cc71d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0" name="AutoShape 22" descr="https://cdn.aiidatapro.net/media/f1/0c/1b/t780x490/f10c1bc1493b256514d67282c9cc71d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 descr="преузимање (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2996952"/>
            <a:ext cx="2857500" cy="1600200"/>
          </a:xfrm>
          <a:prstGeom prst="rect">
            <a:avLst/>
          </a:prstGeom>
        </p:spPr>
      </p:pic>
      <p:pic>
        <p:nvPicPr>
          <p:cNvPr id="15" name="Picture 14" descr="преузимање (8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4725144"/>
            <a:ext cx="2880320" cy="180022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60648"/>
            <a:ext cx="7931224" cy="3312369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sr-Cyrl-CS" sz="2200" b="1" dirty="0" smtClean="0">
                <a:latin typeface="Times New Roman" pitchFamily="18" charset="0"/>
                <a:cs typeface="Times New Roman" pitchFamily="18" charset="0"/>
              </a:rPr>
              <a:t>Програм 2 – Комунална делатност 656.591.349 динара.</a:t>
            </a:r>
          </a:p>
          <a:p>
            <a:pPr algn="just">
              <a:buNone/>
            </a:pPr>
            <a:endParaRPr lang="sr-Cyrl-C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1102-0001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: Управљање/одржавање 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јавним осветљењем   6.650.000 динара                  </a:t>
            </a:r>
          </a:p>
          <a:p>
            <a:pPr>
              <a:buNone/>
            </a:pP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1102-0002: </a:t>
            </a:r>
            <a:r>
              <a:rPr lang="sr-Cyrl-B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Одржавање јавних зелених површина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155.120.822 </a:t>
            </a: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динара.</a:t>
            </a:r>
            <a:endParaRPr lang="x-none" sz="160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1102-0003: </a:t>
            </a:r>
            <a:r>
              <a:rPr lang="sr-Cyrl-B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Одржавање чистоће на површинама јавне намене</a:t>
            </a:r>
            <a:r>
              <a:rPr lang="sr-Cyrl-BA" sz="1600" dirty="0" smtClean="0">
                <a:latin typeface="Times New Roman" pitchFamily="18" charset="0"/>
                <a:cs typeface="Times New Roman" pitchFamily="18" charset="0"/>
              </a:rPr>
              <a:t> 184.028.441 динара.</a:t>
            </a:r>
          </a:p>
          <a:p>
            <a:pPr>
              <a:buNone/>
            </a:pPr>
            <a:r>
              <a:rPr lang="sr-Cyrl-BA" sz="1600" dirty="0" smtClean="0">
                <a:latin typeface="Times New Roman" pitchFamily="18" charset="0"/>
                <a:cs typeface="Times New Roman" pitchFamily="18" charset="0"/>
              </a:rPr>
              <a:t>1102-0004: </a:t>
            </a:r>
            <a:r>
              <a:rPr lang="sr-Cyrl-BA" sz="1600" dirty="0" smtClean="0">
                <a:latin typeface="Times New Roman" pitchFamily="18" charset="0"/>
                <a:cs typeface="Times New Roman" pitchFamily="18" charset="0"/>
              </a:rPr>
              <a:t> Зоохигијена </a:t>
            </a:r>
            <a:r>
              <a:rPr lang="sr-Cyrl-BA" sz="1600" dirty="0" smtClean="0">
                <a:latin typeface="Times New Roman" pitchFamily="18" charset="0"/>
                <a:cs typeface="Times New Roman" pitchFamily="18" charset="0"/>
              </a:rPr>
              <a:t>43.894.342 динара</a:t>
            </a:r>
          </a:p>
          <a:p>
            <a:pPr>
              <a:buNone/>
            </a:pPr>
            <a:r>
              <a:rPr lang="sr-Cyrl-BA" sz="1600" dirty="0" smtClean="0">
                <a:latin typeface="Times New Roman" pitchFamily="18" charset="0"/>
                <a:cs typeface="Times New Roman" pitchFamily="18" charset="0"/>
              </a:rPr>
              <a:t>1102-0006: </a:t>
            </a:r>
            <a:r>
              <a:rPr lang="sr-Cyrl-BA" sz="1600" dirty="0" smtClean="0">
                <a:latin typeface="Times New Roman" pitchFamily="18" charset="0"/>
                <a:cs typeface="Times New Roman" pitchFamily="18" charset="0"/>
              </a:rPr>
              <a:t> Одржавање </a:t>
            </a:r>
            <a:r>
              <a:rPr lang="sr-Cyrl-BA" sz="1600" dirty="0" smtClean="0">
                <a:latin typeface="Times New Roman" pitchFamily="18" charset="0"/>
                <a:cs typeface="Times New Roman" pitchFamily="18" charset="0"/>
              </a:rPr>
              <a:t>гробаља и погребне услуге 2.604.969 динара</a:t>
            </a:r>
          </a:p>
          <a:p>
            <a:pPr>
              <a:buNone/>
            </a:pP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1102-4001: 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 Проширење 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гробаља по МЗ 1.657.000 динара</a:t>
            </a:r>
          </a:p>
          <a:p>
            <a:pPr>
              <a:buNone/>
            </a:pP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1102-4003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Изградња главне трасе новог топловода магистрале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 од ТЕНТ-а до насеља Потића воће у Обреновцу 221.920.905 динара</a:t>
            </a:r>
          </a:p>
          <a:p>
            <a:pPr>
              <a:buNone/>
            </a:pP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1102-4009: 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 ПД 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за трансфер станицу и рециклажно двориште 5.724.000 динара</a:t>
            </a:r>
          </a:p>
          <a:p>
            <a:pPr>
              <a:buNone/>
            </a:pP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1102-4011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Изградња, реконструкција и одржавање капела и објеката за испраћај по МЗ 34.990.870 динара</a:t>
            </a:r>
          </a:p>
          <a:p>
            <a:pPr>
              <a:buNone/>
            </a:pPr>
            <a:endParaRPr lang="sr-Cyrl-C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C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C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C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unna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56992"/>
            <a:ext cx="3240360" cy="3247256"/>
          </a:xfrm>
          <a:prstGeom prst="rect">
            <a:avLst/>
          </a:prstGeom>
        </p:spPr>
      </p:pic>
      <p:pic>
        <p:nvPicPr>
          <p:cNvPr id="9" name="Picture 8" descr="images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5013176"/>
            <a:ext cx="2199903" cy="1600200"/>
          </a:xfrm>
          <a:prstGeom prst="rect">
            <a:avLst/>
          </a:prstGeom>
        </p:spPr>
      </p:pic>
      <p:pic>
        <p:nvPicPr>
          <p:cNvPr id="10" name="Picture 9" descr="images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3140968"/>
            <a:ext cx="2304256" cy="1600200"/>
          </a:xfrm>
          <a:prstGeom prst="rect">
            <a:avLst/>
          </a:prstGeom>
        </p:spPr>
      </p:pic>
      <p:pic>
        <p:nvPicPr>
          <p:cNvPr id="6" name="Picture 5" descr="преузимање (9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5013176"/>
            <a:ext cx="2847975" cy="1600200"/>
          </a:xfrm>
          <a:prstGeom prst="rect">
            <a:avLst/>
          </a:prstGeom>
        </p:spPr>
      </p:pic>
      <p:pic>
        <p:nvPicPr>
          <p:cNvPr id="7" name="Picture 6" descr="преузимање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1920" y="3140969"/>
            <a:ext cx="2619375" cy="158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4876800" cy="1143000"/>
          </a:xfrm>
        </p:spPr>
        <p:txBody>
          <a:bodyPr>
            <a:noAutofit/>
          </a:bodyPr>
          <a:lstStyle/>
          <a:p>
            <a:r>
              <a:rPr lang="sr-Cyrl-CS" sz="2400" b="1" dirty="0" smtClean="0">
                <a:latin typeface="Times New Roman" pitchFamily="18" charset="0"/>
                <a:cs typeface="Times New Roman" pitchFamily="18" charset="0"/>
              </a:rPr>
              <a:t>Програм 3 – Локални економски развој            12.862.478 динара</a:t>
            </a:r>
            <a:br>
              <a:rPr lang="sr-Cyrl-CS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876800" cy="1925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x-none" sz="24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x-none" sz="240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x-none" sz="240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Cyrl-CS" sz="24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x-none" sz="2400" smtClean="0">
                <a:latin typeface="Times New Roman" pitchFamily="18" charset="0"/>
                <a:cs typeface="Times New Roman" pitchFamily="18" charset="0"/>
              </a:rPr>
              <a:t>002: </a:t>
            </a:r>
            <a:r>
              <a:rPr lang="sr-Cyrl-B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2400" dirty="0" smtClean="0">
                <a:latin typeface="Times New Roman" pitchFamily="18" charset="0"/>
                <a:cs typeface="Times New Roman" pitchFamily="18" charset="0"/>
              </a:rPr>
              <a:t>Меи Та Еуропе – покриће трошкова воде, канализације и смећа 12.862.478 динара</a:t>
            </a:r>
            <a:endParaRPr lang="x-none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2050" name="AutoShape 2" descr="DSC_006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SC_006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SC_006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DSC_000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" name="AutoShape 10" descr="DSC_000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0" name="AutoShape 12" descr="DSC_000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2" name="AutoShape 14" descr="https://surcin.rs/wp-content/uploads/2016/12/DSC_000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4" name="AutoShape 16" descr="https://surcin.rs/wp-content/uploads/2016/12/DSC_000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6" name="AutoShape 18" descr="https://encrypted-tbn0.gstatic.com/images?q=tbn:ANd9GcRupjIzab9zcP36vse8_sUrxwh8J4sJGsOstDahKub2BDEjT711FaLJDiCROA&amp;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8" name="AutoShape 20" descr="https://encrypted-tbn0.gstatic.com/images?q=tbn:ANd9GcRLmg9kT_hYzs9WidiiemaskUbcLNgyRFpcohh9GwRZsW8NXmY96jkIiT9Ky44&amp;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0" name="AutoShape 22" descr="https://encrypted-tbn0.gstatic.com/images?q=tbn:ANd9GcRLmg9kT_hYzs9WidiiemaskUbcLNgyRFpcohh9GwRZsW8NXmY96jkIiT9Ky44&amp;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6" descr="преузимање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4077072"/>
            <a:ext cx="3384376" cy="2160240"/>
          </a:xfrm>
          <a:prstGeom prst="rect">
            <a:avLst/>
          </a:prstGeom>
        </p:spPr>
      </p:pic>
      <p:pic>
        <p:nvPicPr>
          <p:cNvPr id="18" name="Picture 17" descr="преузимање (1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1196752"/>
            <a:ext cx="2857500" cy="2304256"/>
          </a:xfrm>
          <a:prstGeom prst="rect">
            <a:avLst/>
          </a:prstGeom>
        </p:spPr>
      </p:pic>
      <p:pic>
        <p:nvPicPr>
          <p:cNvPr id="19" name="Picture 18" descr="преузимање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4149080"/>
            <a:ext cx="3816424" cy="20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2667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CS" sz="2800" b="1" dirty="0" smtClean="0">
                <a:latin typeface="Times New Roman" pitchFamily="18" charset="0"/>
                <a:cs typeface="Times New Roman" pitchFamily="18" charset="0"/>
              </a:rPr>
              <a:t>Програм 5 – Пољопривреда и рурални развој –</a:t>
            </a:r>
          </a:p>
          <a:p>
            <a:pPr>
              <a:buNone/>
            </a:pPr>
            <a:r>
              <a:rPr lang="sr-Cyrl-CS" sz="2800" b="1" dirty="0" smtClean="0">
                <a:latin typeface="Times New Roman" pitchFamily="18" charset="0"/>
                <a:cs typeface="Times New Roman" pitchFamily="18" charset="0"/>
              </a:rPr>
              <a:t>                        4.000.000,00 динара </a:t>
            </a:r>
            <a:endParaRPr lang="sr-Latn-R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C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x-none" sz="1600" smtClean="0">
                <a:latin typeface="Times New Roman" pitchFamily="18" charset="0"/>
                <a:cs typeface="Times New Roman" pitchFamily="18" charset="0"/>
              </a:rPr>
              <a:t>0101-0001: </a:t>
            </a:r>
            <a:r>
              <a:rPr lang="sr-Cyrl-CS" sz="1600" dirty="0" smtClean="0">
                <a:latin typeface="Times New Roman" pitchFamily="18" charset="0"/>
                <a:cs typeface="Times New Roman" pitchFamily="18" charset="0"/>
              </a:rPr>
              <a:t>Изложбе и манифестације - 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одршка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 спровођење  пољопривредне политике у локалној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заједници. 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оквиру ове програмске активности су обезбеђена средства у износу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од  4.000.000,00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динара за организоване посете пољопривредника сајмовима и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едукацијама и организација изложби</a:t>
            </a:r>
            <a:endParaRPr lang="en-US" dirty="0"/>
          </a:p>
        </p:txBody>
      </p:sp>
      <p:pic>
        <p:nvPicPr>
          <p:cNvPr id="4" name="Picture 3" descr="images (1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645024"/>
            <a:ext cx="2847975" cy="2536304"/>
          </a:xfrm>
          <a:prstGeom prst="rect">
            <a:avLst/>
          </a:prstGeom>
        </p:spPr>
      </p:pic>
      <p:pic>
        <p:nvPicPr>
          <p:cNvPr id="10" name="Picture 9" descr="преузимање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3645024"/>
            <a:ext cx="2466975" cy="2567930"/>
          </a:xfrm>
          <a:prstGeom prst="rect">
            <a:avLst/>
          </a:prstGeom>
        </p:spPr>
      </p:pic>
      <p:pic>
        <p:nvPicPr>
          <p:cNvPr id="11" name="Picture 10" descr="преузимање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3645024"/>
            <a:ext cx="2638425" cy="2525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458200" cy="427213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sr-Cyrl-CS" sz="2800" b="1" dirty="0" smtClean="0">
                <a:latin typeface="Times New Roman" pitchFamily="18" charset="0"/>
                <a:cs typeface="Times New Roman" pitchFamily="18" charset="0"/>
              </a:rPr>
              <a:t>Програм 6 – Заштита животне средине –</a:t>
            </a:r>
          </a:p>
          <a:p>
            <a:pPr>
              <a:buNone/>
            </a:pPr>
            <a:r>
              <a:rPr lang="sr-Cyrl-CS" sz="2800" b="1" dirty="0" smtClean="0">
                <a:latin typeface="Times New Roman" pitchFamily="18" charset="0"/>
                <a:cs typeface="Times New Roman" pitchFamily="18" charset="0"/>
              </a:rPr>
              <a:t>                       324.417.270 динара</a:t>
            </a:r>
          </a:p>
          <a:p>
            <a:pPr>
              <a:buNone/>
            </a:pPr>
            <a:endParaRPr lang="sr-Cyrl-C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0401-0001 -  Управљање заштитом животне средине - 66.226.576 динара</a:t>
            </a:r>
          </a:p>
          <a:p>
            <a:pPr>
              <a:buNone/>
            </a:pPr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0401-0002 -  Праћење квалитета елемената животне средине – 3.899.080 динара</a:t>
            </a:r>
          </a:p>
          <a:p>
            <a:pPr>
              <a:buNone/>
            </a:pPr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0401-0003 - Заштита природе -1.384.920 динара</a:t>
            </a:r>
          </a:p>
          <a:p>
            <a:pPr>
              <a:buNone/>
            </a:pPr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0401-0004 – Управљање отпадним водама и канализациона инфраструктура -95.906.754 динара</a:t>
            </a:r>
          </a:p>
          <a:p>
            <a:pPr>
              <a:buNone/>
            </a:pPr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0401-0006 - Управљање осталим врстама отпада -21.588.000 динара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0401-4001- Организовање едукативних еколошких програма за децу школског  узраста кроз еколошке школе и кампове-</a:t>
            </a:r>
            <a:r>
              <a:rPr lang="en-US" sz="1400" dirty="0" smtClean="0"/>
              <a:t> 80.000.000 </a:t>
            </a:r>
            <a:r>
              <a:rPr lang="sr-Cyrl-CS" sz="1400" dirty="0" smtClean="0"/>
              <a:t> динара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0401-4003- Подизање дрвореда и озелењавање слободних јавних површина-</a:t>
            </a:r>
            <a:r>
              <a:rPr lang="en-US" sz="1400" dirty="0" smtClean="0"/>
              <a:t> 1.550.000 </a:t>
            </a:r>
            <a:r>
              <a:rPr lang="sr-Cyrl-CS" sz="1400" dirty="0" smtClean="0"/>
              <a:t>динара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0401-4004- Уређење слободних јавних површина-</a:t>
            </a:r>
            <a:r>
              <a:rPr lang="en-US" sz="1400" dirty="0" smtClean="0"/>
              <a:t> 9.510.521 </a:t>
            </a:r>
            <a:r>
              <a:rPr lang="sr-Cyrl-CS" sz="1400" dirty="0" smtClean="0"/>
              <a:t>динара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0401-4005: Уређење и одржавање Арборетума-</a:t>
            </a:r>
            <a:r>
              <a:rPr lang="en-US" sz="1400" dirty="0" smtClean="0"/>
              <a:t> 1.500.000 </a:t>
            </a:r>
            <a:r>
              <a:rPr lang="sr-Cyrl-CS" sz="1400" dirty="0" smtClean="0"/>
              <a:t>динара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0401-4007- Регионални центар за управљање отпадом-</a:t>
            </a:r>
            <a:r>
              <a:rPr lang="en-US" sz="1400" dirty="0" smtClean="0"/>
              <a:t> 16.035.000 </a:t>
            </a:r>
            <a:r>
              <a:rPr lang="sr-Cyrl-CS" sz="1400" dirty="0" smtClean="0"/>
              <a:t> динара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0401-4008- Опремање препумпне станице кишне канализације у улици Бранислава Нушића-</a:t>
            </a:r>
            <a:r>
              <a:rPr lang="en-US" sz="1400" dirty="0" smtClean="0"/>
              <a:t> 500.000 </a:t>
            </a:r>
            <a:r>
              <a:rPr lang="sr-Cyrl-CS" sz="1400" dirty="0" smtClean="0"/>
              <a:t>динара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0401-4012- Одржавање урбаног мобилијара на јавним површинама - </a:t>
            </a:r>
            <a:r>
              <a:rPr lang="en-US" sz="1400" dirty="0" smtClean="0"/>
              <a:t>3.000.000 </a:t>
            </a:r>
            <a:r>
              <a:rPr lang="sr-Cyrl-CS" sz="1400" dirty="0" smtClean="0"/>
              <a:t>динара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0401-4014- Реконструкција атмосферске канализације у улици Краља Милана-</a:t>
            </a:r>
            <a:r>
              <a:rPr lang="en-US" sz="1400" dirty="0" smtClean="0"/>
              <a:t> 947.659 </a:t>
            </a:r>
            <a:r>
              <a:rPr lang="sr-Cyrl-CS" sz="1400" dirty="0" smtClean="0"/>
              <a:t>динара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0401-4015- Изградња атмосферске канализације у насељу Циглана-</a:t>
            </a:r>
            <a:r>
              <a:rPr lang="en-US" sz="1400" dirty="0" smtClean="0"/>
              <a:t> 1.850.000 </a:t>
            </a:r>
            <a:r>
              <a:rPr lang="sr-Cyrl-CS" sz="1400" dirty="0" smtClean="0"/>
              <a:t>динара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0401-4016- Изградња атмосферске канализације у улици Београдска – Барич - </a:t>
            </a:r>
            <a:r>
              <a:rPr lang="en-US" sz="1400" dirty="0" smtClean="0"/>
              <a:t>268.760 </a:t>
            </a:r>
            <a:r>
              <a:rPr lang="sr-Cyrl-CS" sz="1400" dirty="0" smtClean="0"/>
              <a:t>динара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0401-4017- Изградња водоводне и канализационе мреже  у новој улици- Зелена пијаца - </a:t>
            </a:r>
            <a:r>
              <a:rPr lang="en-US" sz="1400" dirty="0" smtClean="0"/>
              <a:t>20.250.000 </a:t>
            </a:r>
            <a:r>
              <a:rPr lang="sr-Cyrl-CS" sz="1400" dirty="0" smtClean="0"/>
              <a:t>динара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5410200" y="990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981061_zivotna-sredina_ls-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653136"/>
            <a:ext cx="2448272" cy="2016224"/>
          </a:xfrm>
          <a:prstGeom prst="rect">
            <a:avLst/>
          </a:prstGeom>
        </p:spPr>
      </p:pic>
      <p:pic>
        <p:nvPicPr>
          <p:cNvPr id="6" name="Picture 5" descr="преузимање (1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4653136"/>
            <a:ext cx="2808311" cy="2016224"/>
          </a:xfrm>
          <a:prstGeom prst="rect">
            <a:avLst/>
          </a:prstGeom>
        </p:spPr>
      </p:pic>
      <p:pic>
        <p:nvPicPr>
          <p:cNvPr id="7" name="Picture 6" descr="преузимање (1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91225" y="4653136"/>
            <a:ext cx="2829247" cy="2023864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28277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CS" sz="2400" b="1" dirty="0" smtClean="0">
                <a:latin typeface="Times New Roman" pitchFamily="18" charset="0"/>
                <a:cs typeface="Times New Roman" pitchFamily="18" charset="0"/>
              </a:rPr>
              <a:t>Програм 7 – Организација саобраћаја и саобраћајна инфраструктура – </a:t>
            </a:r>
            <a:r>
              <a:rPr lang="sr-Latn-RS" sz="2400" b="1" dirty="0" smtClean="0">
                <a:latin typeface="Times New Roman" pitchFamily="18" charset="0"/>
                <a:cs typeface="Times New Roman" pitchFamily="18" charset="0"/>
              </a:rPr>
              <a:t>679.672.650</a:t>
            </a:r>
            <a:r>
              <a:rPr lang="sr-Cyrl-CS" sz="2400" b="1" dirty="0" smtClean="0">
                <a:latin typeface="Times New Roman" pitchFamily="18" charset="0"/>
                <a:cs typeface="Times New Roman" pitchFamily="18" charset="0"/>
              </a:rPr>
              <a:t> динара </a:t>
            </a:r>
          </a:p>
          <a:p>
            <a:pPr>
              <a:buNone/>
            </a:pPr>
            <a:r>
              <a:rPr lang="x-none" sz="1500" smtClean="0">
                <a:latin typeface="Times New Roman" pitchFamily="18" charset="0"/>
                <a:cs typeface="Times New Roman" pitchFamily="18" charset="0"/>
              </a:rPr>
              <a:t>0701-0002: Одржавање  саобраћајне инфраструктуре </a:t>
            </a:r>
            <a:r>
              <a:rPr lang="sr-Cyrl-RS" sz="15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Latn-RS" sz="1500" dirty="0" smtClean="0">
                <a:latin typeface="Times New Roman" pitchFamily="18" charset="0"/>
                <a:cs typeface="Times New Roman" pitchFamily="18" charset="0"/>
              </a:rPr>
              <a:t>469.457.410 </a:t>
            </a:r>
            <a:r>
              <a:rPr lang="sr-Cyrl-BA" sz="1500" dirty="0" smtClean="0">
                <a:latin typeface="Times New Roman" pitchFamily="18" charset="0"/>
                <a:cs typeface="Times New Roman" pitchFamily="18" charset="0"/>
              </a:rPr>
              <a:t>динара одржавање асфалтираних улица и тротоара,зимско одржавање путева ,као и железничких прелаза.</a:t>
            </a:r>
          </a:p>
          <a:p>
            <a:pPr>
              <a:buNone/>
            </a:pPr>
            <a:r>
              <a:rPr lang="sr-Cyrl-RS" sz="1500" dirty="0" smtClean="0">
                <a:latin typeface="Times New Roman" pitchFamily="18" charset="0"/>
                <a:cs typeface="Times New Roman" pitchFamily="18" charset="0"/>
              </a:rPr>
              <a:t> 0701-0005: Унапређење безбедности саобраћаја  - </a:t>
            </a:r>
            <a:r>
              <a:rPr lang="sr-Latn-RS" sz="1500" dirty="0" smtClean="0">
                <a:latin typeface="Times New Roman" pitchFamily="18" charset="0"/>
                <a:cs typeface="Times New Roman" pitchFamily="18" charset="0"/>
              </a:rPr>
              <a:t>3.465.000</a:t>
            </a:r>
            <a:r>
              <a:rPr lang="sr-Cyrl-RS" sz="1500" dirty="0" smtClean="0">
                <a:latin typeface="Times New Roman" pitchFamily="18" charset="0"/>
                <a:cs typeface="Times New Roman" pitchFamily="18" charset="0"/>
              </a:rPr>
              <a:t> динара  за обезбеђење ауто седишта  за сву новорођену децу на територији ГО </a:t>
            </a:r>
            <a:r>
              <a:rPr lang="sr-Cyrl-CS" sz="1500" dirty="0" smtClean="0">
                <a:latin typeface="Times New Roman" pitchFamily="18" charset="0"/>
                <a:cs typeface="Times New Roman" pitchFamily="18" charset="0"/>
              </a:rPr>
              <a:t>Обреновац</a:t>
            </a:r>
          </a:p>
          <a:p>
            <a:pPr>
              <a:buNone/>
            </a:pPr>
            <a:r>
              <a:rPr lang="sr-Cyrl-CS" sz="1500" dirty="0" smtClean="0">
                <a:latin typeface="Times New Roman" pitchFamily="18" charset="0"/>
                <a:cs typeface="Times New Roman" pitchFamily="18" charset="0"/>
              </a:rPr>
              <a:t>0701-4001: Делатност управљања,коришћења,заштите,уређивања,унапређења изградње и одржавање добара у општој употреби - </a:t>
            </a:r>
            <a:r>
              <a:rPr lang="en-US" sz="1500" dirty="0" smtClean="0"/>
              <a:t>194.750.240 </a:t>
            </a:r>
            <a:r>
              <a:rPr lang="sr-Cyrl-CS" sz="1500" dirty="0" smtClean="0"/>
              <a:t> динара</a:t>
            </a:r>
          </a:p>
          <a:p>
            <a:pPr>
              <a:buNone/>
            </a:pPr>
            <a:r>
              <a:rPr lang="sr-Cyrl-CS" sz="1500" dirty="0" smtClean="0">
                <a:latin typeface="Times New Roman" pitchFamily="18" charset="0"/>
                <a:cs typeface="Times New Roman" pitchFamily="18" charset="0"/>
              </a:rPr>
              <a:t>0701-4002</a:t>
            </a:r>
            <a:r>
              <a:rPr lang="sr-Cyrl-CS" sz="15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Подршка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функционисању ЈКП ''Паркинг сервис'‘-12.000.000 динара</a:t>
            </a:r>
            <a:endParaRPr lang="sr-Cyrl-RS" sz="1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x-none" sz="180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3" descr="images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645024"/>
            <a:ext cx="2520280" cy="2448272"/>
          </a:xfrm>
          <a:prstGeom prst="rect">
            <a:avLst/>
          </a:prstGeom>
        </p:spPr>
      </p:pic>
      <p:pic>
        <p:nvPicPr>
          <p:cNvPr id="5" name="Picture 4" descr="images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3645024"/>
            <a:ext cx="2880321" cy="2391147"/>
          </a:xfrm>
          <a:prstGeom prst="rect">
            <a:avLst/>
          </a:prstGeom>
        </p:spPr>
      </p:pic>
      <p:pic>
        <p:nvPicPr>
          <p:cNvPr id="6" name="Picture 5" descr="images (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3645024"/>
            <a:ext cx="2466975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5410200" cy="219228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CS" sz="1600" b="1" dirty="0" smtClean="0">
                <a:latin typeface="Times New Roman" pitchFamily="18" charset="0"/>
                <a:cs typeface="Times New Roman" pitchFamily="18" charset="0"/>
              </a:rPr>
              <a:t>Програм 9 – Основно образовање – 105.000.000 динара</a:t>
            </a:r>
          </a:p>
          <a:p>
            <a:pPr>
              <a:buNone/>
            </a:pPr>
            <a:r>
              <a:rPr lang="sr-Cyrl-CS" sz="1600" b="1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pPr>
              <a:buNone/>
            </a:pPr>
            <a:r>
              <a:rPr lang="x-none" sz="1400" smtClean="0">
                <a:latin typeface="Times New Roman" pitchFamily="18" charset="0"/>
                <a:cs typeface="Times New Roman" pitchFamily="18" charset="0"/>
              </a:rPr>
              <a:t>200</a:t>
            </a:r>
            <a:r>
              <a:rPr lang="sr-Cyrl-BA" sz="1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x-none" sz="140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sr-Cyrl-BA" sz="14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x-none" sz="140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Cyrl-BA" sz="1400" dirty="0" smtClean="0"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x-none" sz="14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sr-Cyrl-BA" sz="1400" dirty="0" smtClean="0">
                <a:latin typeface="Times New Roman" pitchFamily="18" charset="0"/>
                <a:cs typeface="Times New Roman" pitchFamily="18" charset="0"/>
              </a:rPr>
              <a:t> Реализација делатности основног образовања </a:t>
            </a:r>
            <a:r>
              <a:rPr lang="x-none" sz="1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105.000.000 </a:t>
            </a:r>
            <a:r>
              <a:rPr lang="sr-Cyrl-RS" sz="1400" dirty="0" smtClean="0">
                <a:latin typeface="Times New Roman" pitchFamily="18" charset="0"/>
                <a:cs typeface="Times New Roman" pitchFamily="18" charset="0"/>
              </a:rPr>
              <a:t>динара за текућа улагања  у објекте основних школа и за текуће потребе у редовном пословању основних школа.</a:t>
            </a:r>
            <a:endParaRPr lang="x-none" sz="140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i="1" dirty="0" smtClean="0"/>
              <a:t> </a:t>
            </a:r>
          </a:p>
          <a:p>
            <a:pPr>
              <a:buNone/>
            </a:pPr>
            <a:endParaRPr lang="en-US" sz="1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248400" y="685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преузимање (1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548680"/>
            <a:ext cx="2543175" cy="2304256"/>
          </a:xfrm>
          <a:prstGeom prst="rect">
            <a:avLst/>
          </a:prstGeom>
        </p:spPr>
      </p:pic>
      <p:pic>
        <p:nvPicPr>
          <p:cNvPr id="10" name="Picture 9" descr="images (1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3140968"/>
            <a:ext cx="2736304" cy="1085850"/>
          </a:xfrm>
          <a:prstGeom prst="rect">
            <a:avLst/>
          </a:prstGeom>
        </p:spPr>
      </p:pic>
      <p:pic>
        <p:nvPicPr>
          <p:cNvPr id="12" name="Picture 11" descr="преузимање (2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80" y="1988840"/>
            <a:ext cx="2219325" cy="2057400"/>
          </a:xfrm>
          <a:prstGeom prst="rect">
            <a:avLst/>
          </a:prstGeom>
        </p:spPr>
      </p:pic>
      <p:pic>
        <p:nvPicPr>
          <p:cNvPr id="13" name="Picture 12" descr="преузимање (19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2348880"/>
            <a:ext cx="2466975" cy="1847850"/>
          </a:xfrm>
          <a:prstGeom prst="rect">
            <a:avLst/>
          </a:prstGeom>
        </p:spPr>
      </p:pic>
      <p:pic>
        <p:nvPicPr>
          <p:cNvPr id="15" name="Picture 14" descr="преузимање (23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4653136"/>
            <a:ext cx="2495550" cy="1828800"/>
          </a:xfrm>
          <a:prstGeom prst="rect">
            <a:avLst/>
          </a:prstGeom>
        </p:spPr>
      </p:pic>
      <p:pic>
        <p:nvPicPr>
          <p:cNvPr id="16" name="Picture 15" descr="преузимање (24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03848" y="4437112"/>
            <a:ext cx="2857500" cy="2032248"/>
          </a:xfrm>
          <a:prstGeom prst="rect">
            <a:avLst/>
          </a:prstGeom>
        </p:spPr>
      </p:pic>
      <p:pic>
        <p:nvPicPr>
          <p:cNvPr id="18" name="Picture 17" descr="images (19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00192" y="4437112"/>
            <a:ext cx="2590800" cy="2050157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4280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CS" sz="2800" b="1" dirty="0" smtClean="0">
                <a:latin typeface="Times New Roman" pitchFamily="18" charset="0"/>
                <a:cs typeface="Times New Roman" pitchFamily="18" charset="0"/>
              </a:rPr>
              <a:t>Програм 11 – Социјална и дечија заштита- </a:t>
            </a:r>
          </a:p>
          <a:p>
            <a:pPr>
              <a:buNone/>
            </a:pPr>
            <a:r>
              <a:rPr lang="sr-Cyrl-CS" sz="2800" b="1" dirty="0" smtClean="0">
                <a:latin typeface="Times New Roman" pitchFamily="18" charset="0"/>
                <a:cs typeface="Times New Roman" pitchFamily="18" charset="0"/>
              </a:rPr>
              <a:t>                         24.218.071 динара </a:t>
            </a:r>
          </a:p>
          <a:p>
            <a:pPr>
              <a:buNone/>
            </a:pPr>
            <a:r>
              <a:rPr lang="x-none" sz="1400" smtClean="0">
                <a:latin typeface="Times New Roman" pitchFamily="18" charset="0"/>
                <a:cs typeface="Times New Roman" pitchFamily="18" charset="0"/>
              </a:rPr>
              <a:t>090</a:t>
            </a:r>
            <a:r>
              <a:rPr lang="sr-Cyrl-BA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x-none" sz="1400" smtClean="0">
                <a:latin typeface="Times New Roman" pitchFamily="18" charset="0"/>
                <a:cs typeface="Times New Roman" pitchFamily="18" charset="0"/>
              </a:rPr>
              <a:t>-0001</a:t>
            </a:r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x-none" sz="1400" smtClean="0">
                <a:latin typeface="Times New Roman" pitchFamily="18" charset="0"/>
                <a:cs typeface="Times New Roman" pitchFamily="18" charset="0"/>
              </a:rPr>
              <a:t>  Једнократне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помоћи</a:t>
            </a:r>
            <a:r>
              <a:rPr lang="x-none" sz="1400" smtClean="0">
                <a:latin typeface="Times New Roman" pitchFamily="18" charset="0"/>
                <a:cs typeface="Times New Roman" pitchFamily="18" charset="0"/>
              </a:rPr>
              <a:t> и други облици помоћи </a:t>
            </a:r>
            <a:r>
              <a:rPr lang="sr-Cyrl-BA" sz="1400" dirty="0" smtClean="0">
                <a:latin typeface="Times New Roman" pitchFamily="18" charset="0"/>
                <a:cs typeface="Times New Roman" pitchFamily="18" charset="0"/>
              </a:rPr>
              <a:t>угроженом становништву -</a:t>
            </a:r>
          </a:p>
          <a:p>
            <a:pPr>
              <a:buNone/>
            </a:pPr>
            <a:r>
              <a:rPr lang="sr-Cyrl-BA" sz="1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400" dirty="0" smtClean="0"/>
              <a:t>4.902.784 </a:t>
            </a:r>
            <a:r>
              <a:rPr lang="sr-Cyrl-BA" sz="1400" dirty="0" smtClean="0">
                <a:latin typeface="Times New Roman" pitchFamily="18" charset="0"/>
                <a:cs typeface="Times New Roman" pitchFamily="18" charset="0"/>
              </a:rPr>
              <a:t>динара.</a:t>
            </a:r>
          </a:p>
          <a:p>
            <a:pPr>
              <a:buNone/>
            </a:pPr>
            <a:r>
              <a:rPr lang="sr-Cyrl-BA" sz="1400" dirty="0" smtClean="0">
                <a:latin typeface="Times New Roman" pitchFamily="18" charset="0"/>
                <a:cs typeface="Times New Roman" pitchFamily="18" charset="0"/>
              </a:rPr>
              <a:t>0902-0016 - Дневне услуге у заједници - 500.000 динара</a:t>
            </a:r>
          </a:p>
          <a:p>
            <a:pPr>
              <a:buNone/>
            </a:pPr>
            <a:r>
              <a:rPr lang="x-none" sz="1400" smtClean="0">
                <a:latin typeface="Times New Roman" pitchFamily="18" charset="0"/>
                <a:cs typeface="Times New Roman" pitchFamily="18" charset="0"/>
              </a:rPr>
              <a:t>090</a:t>
            </a:r>
            <a:r>
              <a:rPr lang="sr-Cyrl-BA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x-none" sz="1400" smtClean="0">
                <a:latin typeface="Times New Roman" pitchFamily="18" charset="0"/>
                <a:cs typeface="Times New Roman" pitchFamily="18" charset="0"/>
              </a:rPr>
              <a:t>-00</a:t>
            </a:r>
            <a:r>
              <a:rPr lang="sr-Cyrl-BA" sz="1400" dirty="0" smtClean="0">
                <a:latin typeface="Times New Roman" pitchFamily="18" charset="0"/>
                <a:cs typeface="Times New Roman" pitchFamily="18" charset="0"/>
              </a:rPr>
              <a:t>18 -</a:t>
            </a:r>
            <a:r>
              <a:rPr lang="x-none" sz="1400" smtClean="0">
                <a:latin typeface="Times New Roman" pitchFamily="18" charset="0"/>
                <a:cs typeface="Times New Roman" pitchFamily="18" charset="0"/>
              </a:rPr>
              <a:t>  Подршка реализацији програма  Црвеног крста </a:t>
            </a:r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x-none" sz="1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1400" dirty="0" smtClean="0">
                <a:latin typeface="Times New Roman" pitchFamily="18" charset="0"/>
                <a:cs typeface="Times New Roman" pitchFamily="18" charset="0"/>
              </a:rPr>
              <a:t>5.965.421</a:t>
            </a:r>
            <a:r>
              <a:rPr lang="sr-Cyrl-RS" sz="1400" dirty="0" smtClean="0">
                <a:latin typeface="Times New Roman" pitchFamily="18" charset="0"/>
                <a:cs typeface="Times New Roman" pitchFamily="18" charset="0"/>
              </a:rPr>
              <a:t>динара.</a:t>
            </a:r>
            <a:endParaRPr lang="sr-Cyrl-BA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BA" sz="1400" dirty="0" smtClean="0">
                <a:latin typeface="Times New Roman" pitchFamily="18" charset="0"/>
                <a:cs typeface="Times New Roman" pitchFamily="18" charset="0"/>
              </a:rPr>
              <a:t>0902-4005 -  Модернизација система управљања отпадом - </a:t>
            </a:r>
            <a:r>
              <a:rPr lang="en-US" sz="1400" dirty="0" smtClean="0"/>
              <a:t>3.703.866 </a:t>
            </a:r>
            <a:r>
              <a:rPr lang="sr-Cyrl-BA" sz="1400" dirty="0" smtClean="0">
                <a:latin typeface="Times New Roman" pitchFamily="18" charset="0"/>
                <a:cs typeface="Times New Roman" pitchFamily="18" charset="0"/>
              </a:rPr>
              <a:t> динара</a:t>
            </a:r>
            <a:endParaRPr lang="sr-Cyrl-C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0902-4006 -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Спровођење оперативног плана МТ за инклузију Рома и Ромкиња - </a:t>
            </a:r>
            <a:r>
              <a:rPr lang="en-US" sz="1400" dirty="0" smtClean="0"/>
              <a:t>896.000 </a:t>
            </a:r>
            <a:r>
              <a:rPr lang="sr-Cyrl-CS" sz="1400" dirty="0" smtClean="0"/>
              <a:t>динара</a:t>
            </a:r>
          </a:p>
          <a:p>
            <a:pPr>
              <a:buNone/>
            </a:pPr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0902-4007 - Реадмисија- помоћ повратницима -</a:t>
            </a:r>
            <a:r>
              <a:rPr lang="en-US" sz="1400" dirty="0" smtClean="0"/>
              <a:t>1.050.000 </a:t>
            </a:r>
            <a:r>
              <a:rPr lang="sr-Cyrl-CS" sz="1400" dirty="0" smtClean="0"/>
              <a:t> динара</a:t>
            </a:r>
            <a:endParaRPr lang="sr-Cyrl-C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0902-4008 -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Побољшање услова становања избеглицама доделом помоћи у грађевинском материјалу и опреми – 2.400.000 динара</a:t>
            </a:r>
            <a:endParaRPr lang="sr-Cyrl-C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0902-4009 -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Побољшање услова живота интерно расељених лицадоделом помоћи у грађевинском материјалу и опреми – 2.400.000 динара</a:t>
            </a:r>
            <a:endParaRPr lang="sr-Cyrl-C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0901-4010 -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Помоћ избеглим и интерно расељеним лицима за набавку хране и огревног дрвета – 2.400.000 динара</a:t>
            </a:r>
            <a:endParaRPr lang="sr-Cyrl-CS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6" name="Picture 5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437112"/>
            <a:ext cx="2143125" cy="2143125"/>
          </a:xfrm>
          <a:prstGeom prst="rect">
            <a:avLst/>
          </a:prstGeom>
        </p:spPr>
      </p:pic>
      <p:pic>
        <p:nvPicPr>
          <p:cNvPr id="4" name="Picture 3" descr="преузимање (2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4437112"/>
            <a:ext cx="2809875" cy="2132831"/>
          </a:xfrm>
          <a:prstGeom prst="rect">
            <a:avLst/>
          </a:prstGeom>
        </p:spPr>
      </p:pic>
      <p:pic>
        <p:nvPicPr>
          <p:cNvPr id="7" name="Picture 6" descr="преузимање (2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4437112"/>
            <a:ext cx="2619375" cy="2103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CS" dirty="0" smtClean="0"/>
              <a:t>Програм 12 – Здравствена заштита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dirty="0" smtClean="0"/>
              <a:t>1801-4002- КБЦ Земун-дијагностички центар Обреновац – 4.200.000 динара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8" name="Picture 7" descr="преузимање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924944"/>
            <a:ext cx="4032448" cy="3112368"/>
          </a:xfrm>
          <a:prstGeom prst="rect">
            <a:avLst/>
          </a:prstGeom>
        </p:spPr>
      </p:pic>
      <p:pic>
        <p:nvPicPr>
          <p:cNvPr id="9" name="Picture 8" descr="преузимање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4509120"/>
            <a:ext cx="2847975" cy="1656184"/>
          </a:xfrm>
          <a:prstGeom prst="rect">
            <a:avLst/>
          </a:prstGeom>
        </p:spPr>
      </p:pic>
      <p:pic>
        <p:nvPicPr>
          <p:cNvPr id="10" name="Picture 9" descr="преузимање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2780928"/>
            <a:ext cx="2847975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134"/>
            <a:ext cx="8229600" cy="1010610"/>
          </a:xfrm>
        </p:spPr>
        <p:txBody>
          <a:bodyPr>
            <a:normAutofit/>
          </a:bodyPr>
          <a:lstStyle/>
          <a:p>
            <a:r>
              <a:rPr lang="sr-Cyrl-CS" sz="3000" b="1" i="1" dirty="0" smtClean="0"/>
              <a:t>Шта је буџет и како настаје?</a:t>
            </a:r>
            <a:endParaRPr lang="en-US" sz="3000" b="1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5C6FDEC-5142-4586-B190-1B2F0895762E}"/>
              </a:ext>
            </a:extLst>
          </p:cNvPr>
          <p:cNvSpPr/>
          <p:nvPr/>
        </p:nvSpPr>
        <p:spPr>
          <a:xfrm>
            <a:off x="325657" y="1124744"/>
            <a:ext cx="84926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БУЏЕТ градске општине је правни документ који утврђује план прихода и примања и расхода и издатака градске општине за буџетску, тј. календарску годину. Он представља плански документ, односно предвиђање остварења прихода и начин на који ће се они трошити. 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 општинског буџета се током године плаћају све обавезе градске општине, а средства  из којих се подмирују те обавезе, сливају се у буџет прикупљањем пореза, такси, накнада и осталих врста прихода.  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Председник општине и општинска управа спроводе општинску политику, а главна полуга те политике и развоја је управо буџет. 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Приликом дефинисања овог, за општину најважнијег документа, они морају да се воде законским прописима, стратешким приоритетима развоја, као и предлозима буџетских корисника, невладиних организација и грађана општине. 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Наравно, буџет градске општине, односно ниво наших прихода зависи од политике коју спроводи град, те се обим буџетских средстава мења из године у годину и не зависи искључиво од нашег рада и резултата, већ од расподеле коју град  одреди у својим актима.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14405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5338936" cy="464820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sr-Cyrl-C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sr-Cyrl-CS" sz="1400" b="1" dirty="0" smtClean="0">
                <a:latin typeface="Times New Roman" pitchFamily="18" charset="0"/>
                <a:cs typeface="Times New Roman" pitchFamily="18" charset="0"/>
              </a:rPr>
              <a:t>Програм 13 - Развој културе и информисања-63.773.615 динара.</a:t>
            </a:r>
            <a:endParaRPr lang="sr-Cyrl-C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x-none" sz="1400" smtClean="0">
                <a:latin typeface="Times New Roman" pitchFamily="18" charset="0"/>
                <a:cs typeface="Times New Roman" pitchFamily="18" charset="0"/>
              </a:rPr>
              <a:t>1201-0002</a:t>
            </a:r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x-none" sz="1400" smtClean="0">
                <a:latin typeface="Times New Roman" pitchFamily="18" charset="0"/>
                <a:cs typeface="Times New Roman" pitchFamily="18" charset="0"/>
              </a:rPr>
              <a:t> Јачање културне продукције и уметничког стваралаштва </a:t>
            </a:r>
            <a:r>
              <a:rPr lang="sr-Cyrl-BA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x-none" sz="140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Cyrl-BA" sz="14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x-none" sz="1400" smtClean="0">
                <a:latin typeface="Times New Roman" pitchFamily="18" charset="0"/>
                <a:cs typeface="Times New Roman" pitchFamily="18" charset="0"/>
              </a:rPr>
              <a:t>00.000,00</a:t>
            </a:r>
            <a:r>
              <a:rPr lang="sr-Cyrl-RS" sz="1400" dirty="0" smtClean="0">
                <a:latin typeface="Times New Roman" pitchFamily="18" charset="0"/>
                <a:cs typeface="Times New Roman" pitchFamily="18" charset="0"/>
              </a:rPr>
              <a:t> динара </a:t>
            </a:r>
            <a:r>
              <a:rPr lang="sr-Cyrl-BA" sz="1400" dirty="0" smtClean="0">
                <a:latin typeface="Times New Roman" pitchFamily="18" charset="0"/>
                <a:cs typeface="Times New Roman" pitchFamily="18" charset="0"/>
              </a:rPr>
              <a:t>– јавни конкурс за суфинансирање пројеката НВО из области културе.</a:t>
            </a:r>
            <a:endParaRPr lang="x-none" sz="14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x-none" sz="1400" smtClean="0">
                <a:latin typeface="Times New Roman" pitchFamily="18" charset="0"/>
                <a:cs typeface="Times New Roman" pitchFamily="18" charset="0"/>
              </a:rPr>
              <a:t>1201-0003</a:t>
            </a:r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x-none" sz="140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x-none" sz="1400" dirty="0" smtClean="0">
                <a:latin typeface="Times New Roman" pitchFamily="18" charset="0"/>
                <a:cs typeface="Times New Roman" pitchFamily="18" charset="0"/>
              </a:rPr>
              <a:t>Унапређење система очувања и представљања </a:t>
            </a:r>
            <a:r>
              <a:rPr lang="x-none" sz="1400" smtClean="0">
                <a:latin typeface="Times New Roman" pitchFamily="18" charset="0"/>
                <a:cs typeface="Times New Roman" pitchFamily="18" charset="0"/>
              </a:rPr>
              <a:t>културно-историјског наслеђа </a:t>
            </a:r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2.0</a:t>
            </a:r>
            <a:r>
              <a:rPr lang="x-none" sz="1400" smtClean="0">
                <a:latin typeface="Times New Roman" pitchFamily="18" charset="0"/>
                <a:cs typeface="Times New Roman" pitchFamily="18" charset="0"/>
              </a:rPr>
              <a:t>00.000,00</a:t>
            </a:r>
            <a:r>
              <a:rPr lang="sr-Cyrl-BA" sz="1400" dirty="0" smtClean="0">
                <a:latin typeface="Times New Roman" pitchFamily="18" charset="0"/>
                <a:cs typeface="Times New Roman" pitchFamily="18" charset="0"/>
              </a:rPr>
              <a:t> динара – донације црквама за рестаураторске радове на верским објектима.</a:t>
            </a:r>
          </a:p>
          <a:p>
            <a:pPr algn="just">
              <a:buNone/>
            </a:pPr>
            <a:r>
              <a:rPr lang="sr-Cyrl-BA" sz="1400" dirty="0" smtClean="0">
                <a:latin typeface="Times New Roman" pitchFamily="18" charset="0"/>
                <a:cs typeface="Times New Roman" pitchFamily="18" charset="0"/>
              </a:rPr>
              <a:t>1201-0004 -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Остваривање и унапређивање јавног интереса у области јавног информисања – 28.050.000 динара</a:t>
            </a:r>
            <a:endParaRPr lang="x-none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x-none" sz="1400" smtClean="0">
                <a:latin typeface="Times New Roman" pitchFamily="18" charset="0"/>
                <a:cs typeface="Times New Roman" pitchFamily="18" charset="0"/>
              </a:rPr>
              <a:t>1201-</a:t>
            </a:r>
            <a:r>
              <a:rPr lang="sr-Cyrl-BA" sz="1400" dirty="0" smtClean="0">
                <a:latin typeface="Times New Roman" pitchFamily="18" charset="0"/>
                <a:cs typeface="Times New Roman" pitchFamily="18" charset="0"/>
              </a:rPr>
              <a:t>4001 -</a:t>
            </a:r>
            <a:r>
              <a:rPr lang="x-none" sz="1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x-none" sz="1400" smtClean="0">
                <a:latin typeface="Times New Roman" pitchFamily="18" charset="0"/>
                <a:cs typeface="Times New Roman" pitchFamily="18" charset="0"/>
              </a:rPr>
              <a:t>анифестације</a:t>
            </a:r>
            <a:r>
              <a:rPr lang="sr-Cyrl-BA" sz="1400" dirty="0" smtClean="0">
                <a:latin typeface="Times New Roman" pitchFamily="18" charset="0"/>
                <a:cs typeface="Times New Roman" pitchFamily="18" charset="0"/>
              </a:rPr>
              <a:t> 4.300.000 динара -средства за спровођење културних манифестација током целе године. </a:t>
            </a:r>
          </a:p>
          <a:p>
            <a:pPr algn="just">
              <a:buNone/>
            </a:pPr>
            <a:r>
              <a:rPr lang="sr-Cyrl-BA" sz="1400" dirty="0" smtClean="0">
                <a:latin typeface="Times New Roman" pitchFamily="18" charset="0"/>
                <a:cs typeface="Times New Roman" pitchFamily="18" charset="0"/>
              </a:rPr>
              <a:t>1201-4002 -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Изградња пословног објекта-дом културе МЗ Вукићевица - </a:t>
            </a:r>
            <a:r>
              <a:rPr lang="en-US" sz="1400" dirty="0" smtClean="0"/>
              <a:t>10.236.408 </a:t>
            </a:r>
            <a:r>
              <a:rPr lang="sr-Cyrl-CS" sz="1400" dirty="0" smtClean="0"/>
              <a:t> динара</a:t>
            </a:r>
            <a:endParaRPr lang="sr-Cyrl-BA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sr-Cyrl-BA" sz="1400" dirty="0" smtClean="0">
                <a:latin typeface="Times New Roman" pitchFamily="18" charset="0"/>
                <a:cs typeface="Times New Roman" pitchFamily="18" charset="0"/>
              </a:rPr>
              <a:t>1201-4009 -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Реконструкција, санација и текуће одржавање домова по МЗ - </a:t>
            </a:r>
            <a:r>
              <a:rPr lang="en-US" sz="1400" dirty="0" smtClean="0"/>
              <a:t>15.987.207 </a:t>
            </a:r>
            <a:r>
              <a:rPr lang="sr-Cyrl-CS" sz="1400" dirty="0" smtClean="0"/>
              <a:t>динара</a:t>
            </a:r>
            <a:endParaRPr lang="sr-Cyrl-BA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sr-Cyrl-BA" sz="1400" dirty="0" smtClean="0">
                <a:latin typeface="Times New Roman" pitchFamily="18" charset="0"/>
                <a:cs typeface="Times New Roman" pitchFamily="18" charset="0"/>
              </a:rPr>
              <a:t>1201-4010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Изградња дома месне заједнице у Белом Пољу - </a:t>
            </a:r>
            <a:r>
              <a:rPr lang="en-US" sz="1400" dirty="0" smtClean="0"/>
              <a:t>700.000 </a:t>
            </a:r>
            <a:r>
              <a:rPr lang="sr-Cyrl-CS" sz="1400" dirty="0" smtClean="0"/>
              <a:t>динара</a:t>
            </a:r>
            <a:endParaRPr lang="sr-Cyrl-BA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images 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404664"/>
            <a:ext cx="2457450" cy="1857375"/>
          </a:xfrm>
          <a:prstGeom prst="rect">
            <a:avLst/>
          </a:prstGeom>
        </p:spPr>
      </p:pic>
      <p:pic>
        <p:nvPicPr>
          <p:cNvPr id="10" name="Picture 9" descr="images (1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1" y="4869160"/>
            <a:ext cx="2304256" cy="1743075"/>
          </a:xfrm>
          <a:prstGeom prst="rect">
            <a:avLst/>
          </a:prstGeom>
        </p:spPr>
      </p:pic>
      <p:pic>
        <p:nvPicPr>
          <p:cNvPr id="12" name="Picture 11" descr="images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2420888"/>
            <a:ext cx="2592288" cy="2088233"/>
          </a:xfrm>
          <a:prstGeom prst="rect">
            <a:avLst/>
          </a:prstGeom>
        </p:spPr>
      </p:pic>
      <p:pic>
        <p:nvPicPr>
          <p:cNvPr id="13" name="Picture 12" descr="images (7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4725144"/>
            <a:ext cx="2619375" cy="1743075"/>
          </a:xfrm>
          <a:prstGeom prst="rect">
            <a:avLst/>
          </a:prstGeom>
        </p:spPr>
      </p:pic>
      <p:pic>
        <p:nvPicPr>
          <p:cNvPr id="7" name="Picture 6" descr="images (20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5856" y="4509120"/>
            <a:ext cx="2619375" cy="2016224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4953000" cy="4114800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sr-Cyrl-CS" sz="1400" dirty="0" smtClean="0"/>
          </a:p>
          <a:p>
            <a:pPr>
              <a:buNone/>
            </a:pPr>
            <a:r>
              <a:rPr lang="sr-Cyrl-CS" sz="1400" b="1" dirty="0" smtClean="0">
                <a:latin typeface="Times New Roman" pitchFamily="18" charset="0"/>
                <a:cs typeface="Times New Roman" pitchFamily="18" charset="0"/>
              </a:rPr>
              <a:t>Програм 14 –Развој спорта и омладине -247.461.900</a:t>
            </a:r>
          </a:p>
          <a:p>
            <a:pPr>
              <a:buNone/>
            </a:pPr>
            <a:r>
              <a:rPr lang="sr-Cyrl-CS" sz="1400" b="1" dirty="0" smtClean="0">
                <a:latin typeface="Times New Roman" pitchFamily="18" charset="0"/>
                <a:cs typeface="Times New Roman" pitchFamily="18" charset="0"/>
              </a:rPr>
              <a:t>                        динара </a:t>
            </a:r>
          </a:p>
          <a:p>
            <a:pPr>
              <a:buNone/>
            </a:pPr>
            <a:endParaRPr lang="sr-Cyrl-C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1301-0001- Подршка локалним спортским организацијама, удружењима и савезима 75.000.000 динара – јавни конкурс за суфинансирање спортских организација и удружења </a:t>
            </a:r>
          </a:p>
          <a:p>
            <a:pPr>
              <a:buNone/>
            </a:pPr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1301-0005 - Спровођење омладинске политике – 6.800.000 динара</a:t>
            </a:r>
          </a:p>
          <a:p>
            <a:pPr>
              <a:buNone/>
            </a:pPr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1301-4001-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Бесплатне спортске чланарине за децу школског узраста – 35.000.000 динара</a:t>
            </a:r>
            <a:endParaRPr lang="sr-Cyrl-C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1301-4002-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Манифестације у области спорта од значаја за градску општину Обреновац</a:t>
            </a:r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  - 2.091.000 динара</a:t>
            </a:r>
          </a:p>
          <a:p>
            <a:pPr>
              <a:buNone/>
            </a:pPr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1301-4003-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Изградња додатних објеката на отвореном базену - </a:t>
            </a:r>
            <a:r>
              <a:rPr lang="en-US" sz="1400" dirty="0" smtClean="0"/>
              <a:t>79.970.900 </a:t>
            </a:r>
            <a:r>
              <a:rPr lang="sr-Cyrl-CS" sz="1400" dirty="0" smtClean="0"/>
              <a:t> динара </a:t>
            </a:r>
            <a:endParaRPr lang="sr-Cyrl-C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1301-4005 - Студентске награде – 3.600.000 динара</a:t>
            </a:r>
          </a:p>
          <a:p>
            <a:pPr>
              <a:buNone/>
            </a:pPr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1301-4011 -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Успостављање омладинског центра у Обреновцу – 45.000.000 динара</a:t>
            </a:r>
            <a:endParaRPr lang="sr-Cyrl-C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CS" sz="1400" i="1" dirty="0" smtClean="0"/>
          </a:p>
          <a:p>
            <a:pPr>
              <a:buNone/>
            </a:pPr>
            <a:endParaRPr lang="sr-Cyrl-CS" sz="1400" i="1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8" name="Picture 7" descr="hq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1" y="260649"/>
            <a:ext cx="3240361" cy="2016223"/>
          </a:xfrm>
          <a:prstGeom prst="rect">
            <a:avLst/>
          </a:prstGeom>
        </p:spPr>
      </p:pic>
      <p:pic>
        <p:nvPicPr>
          <p:cNvPr id="9" name="Picture 8" descr="images (9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2564904"/>
            <a:ext cx="3312368" cy="1960240"/>
          </a:xfrm>
          <a:prstGeom prst="rect">
            <a:avLst/>
          </a:prstGeom>
        </p:spPr>
      </p:pic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509120"/>
            <a:ext cx="3312368" cy="2088232"/>
          </a:xfrm>
          <a:prstGeom prst="rect">
            <a:avLst/>
          </a:prstGeom>
        </p:spPr>
      </p:pic>
      <p:pic>
        <p:nvPicPr>
          <p:cNvPr id="11" name="Picture 10" descr="581237_obrenovac-promo-3_f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4653136"/>
            <a:ext cx="4464496" cy="182081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147248" cy="289979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sr-Cyrl-CS" sz="1400" b="1" i="1" dirty="0" smtClean="0"/>
          </a:p>
          <a:p>
            <a:pPr>
              <a:buNone/>
            </a:pPr>
            <a:r>
              <a:rPr lang="sr-Cyrl-CS" sz="1900" b="1" dirty="0" smtClean="0">
                <a:latin typeface="Times New Roman" pitchFamily="18" charset="0"/>
                <a:cs typeface="Times New Roman" pitchFamily="18" charset="0"/>
              </a:rPr>
              <a:t>Програм 15 –Опште услуге локалне самоуправе  736.567.829 динара</a:t>
            </a:r>
          </a:p>
          <a:p>
            <a:pPr>
              <a:buNone/>
            </a:pPr>
            <a:endParaRPr lang="sr-Cyrl-C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x-none" sz="1400" smtClean="0">
                <a:latin typeface="Times New Roman" pitchFamily="18" charset="0"/>
                <a:cs typeface="Times New Roman" pitchFamily="18" charset="0"/>
              </a:rPr>
              <a:t>0602-0001</a:t>
            </a:r>
            <a:r>
              <a:rPr lang="x-none" sz="1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x-none" sz="1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Функционисање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локалне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самоуправе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градских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општина</a:t>
            </a:r>
            <a:r>
              <a:rPr lang="x-none" sz="1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1400" dirty="0" smtClean="0">
                <a:latin typeface="Times New Roman" pitchFamily="18" charset="0"/>
                <a:cs typeface="Times New Roman" pitchFamily="18" charset="0"/>
              </a:rPr>
              <a:t>488.333.829 </a:t>
            </a:r>
            <a:r>
              <a:rPr lang="sr-Cyrl-BA" sz="1400" dirty="0" smtClean="0">
                <a:latin typeface="Times New Roman" pitchFamily="18" charset="0"/>
                <a:cs typeface="Times New Roman" pitchFamily="18" charset="0"/>
              </a:rPr>
              <a:t>динара –трошкови редовног функционисања управе и директних корисника.</a:t>
            </a:r>
          </a:p>
          <a:p>
            <a:pPr>
              <a:buNone/>
            </a:pPr>
            <a:r>
              <a:rPr lang="x-none" sz="1400" smtClean="0">
                <a:latin typeface="Times New Roman" pitchFamily="18" charset="0"/>
                <a:cs typeface="Times New Roman" pitchFamily="18" charset="0"/>
              </a:rPr>
              <a:t>0602-0002 </a:t>
            </a:r>
            <a:r>
              <a:rPr lang="x-none" sz="1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Функционисање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месних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заједница</a:t>
            </a:r>
            <a:r>
              <a:rPr lang="x-none" sz="140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9.530.000 </a:t>
            </a:r>
            <a:r>
              <a:rPr lang="sr-Cyrl-RS" sz="1400" dirty="0" smtClean="0">
                <a:latin typeface="Times New Roman" pitchFamily="18" charset="0"/>
                <a:cs typeface="Times New Roman" pitchFamily="18" charset="0"/>
              </a:rPr>
              <a:t>динара</a:t>
            </a:r>
            <a:r>
              <a:rPr lang="sr-Cyrl-BA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x-none" sz="140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0602-0009</a:t>
            </a:r>
            <a:r>
              <a:rPr lang="x-none" sz="1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x-none" sz="1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Текућа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буџетска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резерва</a:t>
            </a:r>
            <a:r>
              <a:rPr lang="x-none" sz="1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1400" dirty="0" smtClean="0">
                <a:latin typeface="Times New Roman" pitchFamily="18" charset="0"/>
                <a:cs typeface="Times New Roman" pitchFamily="18" charset="0"/>
              </a:rPr>
              <a:t> 20.000.000,00 динара –средства која се користе уколико се на некој позицији појави мањак планираних средстава.</a:t>
            </a:r>
            <a:endParaRPr lang="x-none" sz="140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x-none" sz="1400" smtClean="0">
                <a:latin typeface="Times New Roman" pitchFamily="18" charset="0"/>
                <a:cs typeface="Times New Roman" pitchFamily="18" charset="0"/>
              </a:rPr>
              <a:t>0602-0014 </a:t>
            </a:r>
            <a:r>
              <a:rPr lang="x-none" sz="14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x-none" sz="1400" smtClean="0">
                <a:latin typeface="Times New Roman" pitchFamily="18" charset="0"/>
                <a:cs typeface="Times New Roman" pitchFamily="18" charset="0"/>
              </a:rPr>
              <a:t>Управљање </a:t>
            </a:r>
            <a:r>
              <a:rPr lang="sr-Cyrl-BA" sz="1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x-none" sz="1400" smtClean="0">
                <a:latin typeface="Times New Roman" pitchFamily="18" charset="0"/>
                <a:cs typeface="Times New Roman" pitchFamily="18" charset="0"/>
              </a:rPr>
              <a:t>ванредним ситуацијама </a:t>
            </a:r>
            <a:r>
              <a:rPr lang="sr-Cyrl-CS" sz="1400" dirty="0" smtClean="0">
                <a:latin typeface="Times New Roman" pitchFamily="18" charset="0"/>
                <a:cs typeface="Times New Roman" pitchFamily="18" charset="0"/>
              </a:rPr>
              <a:t> - 21.400.000 </a:t>
            </a:r>
            <a:r>
              <a:rPr lang="sr-Cyrl-RS" sz="1400" dirty="0" smtClean="0">
                <a:latin typeface="Times New Roman" pitchFamily="18" charset="0"/>
                <a:cs typeface="Times New Roman" pitchFamily="18" charset="0"/>
              </a:rPr>
              <a:t>динара.</a:t>
            </a:r>
            <a:r>
              <a:rPr lang="sr-Cyrl-BA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x-none" sz="1400" smtClean="0">
                <a:latin typeface="Times New Roman" pitchFamily="18" charset="0"/>
                <a:cs typeface="Times New Roman" pitchFamily="18" charset="0"/>
              </a:rPr>
              <a:t>0602-</a:t>
            </a:r>
            <a:r>
              <a:rPr lang="sr-Cyrl-BA" sz="1400" dirty="0" smtClean="0">
                <a:latin typeface="Times New Roman" pitchFamily="18" charset="0"/>
                <a:cs typeface="Times New Roman" pitchFamily="18" charset="0"/>
              </a:rPr>
              <a:t>4001- Подршка функционисању ЈП СКЦ – 145.409.000 динара</a:t>
            </a:r>
          </a:p>
          <a:p>
            <a:pPr>
              <a:buNone/>
            </a:pPr>
            <a:r>
              <a:rPr lang="sr-Cyrl-BA" sz="1400" dirty="0" smtClean="0">
                <a:latin typeface="Times New Roman" pitchFamily="18" charset="0"/>
                <a:cs typeface="Times New Roman" pitchFamily="18" charset="0"/>
              </a:rPr>
              <a:t>0602-4002 -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Прослављање и обележавање значајних датума -  895.000 динара</a:t>
            </a:r>
            <a:endParaRPr lang="sr-Cyrl-BA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BA" sz="1400" dirty="0" smtClean="0">
                <a:latin typeface="Times New Roman" pitchFamily="18" charset="0"/>
                <a:cs typeface="Times New Roman" pitchFamily="18" charset="0"/>
              </a:rPr>
              <a:t>0602-4006 -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Подршка ЈП Пословни простор у ликвидацији – 1.000.000 динара</a:t>
            </a:r>
            <a:endParaRPr lang="sr-Cyrl-BA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BA" sz="1400" dirty="0" smtClean="0">
                <a:latin typeface="Times New Roman" pitchFamily="18" charset="0"/>
                <a:cs typeface="Times New Roman" pitchFamily="18" charset="0"/>
              </a:rPr>
              <a:t>0602-5001 -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Куповина војног комплекса  Клуб војске Србије у Обреновцу   - 50.000.000 динара</a:t>
            </a:r>
            <a:endParaRPr lang="sr-Cyrl-CS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C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C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x-none" sz="1200" i="1" smtClean="0">
              <a:solidFill>
                <a:srgbClr val="FF0000"/>
              </a:solidFill>
            </a:endParaRPr>
          </a:p>
          <a:p>
            <a:pPr>
              <a:buNone/>
            </a:pPr>
            <a:endParaRPr lang="x-none" sz="1200" i="1" smtClean="0">
              <a:cs typeface="Times New Roman" pitchFamily="18" charset="0"/>
            </a:endParaRPr>
          </a:p>
          <a:p>
            <a:pPr>
              <a:buNone/>
            </a:pPr>
            <a:endParaRPr lang="x-none" sz="1200" i="1" smtClean="0">
              <a:cs typeface="Times New Roman" pitchFamily="18" charset="0"/>
            </a:endParaRPr>
          </a:p>
          <a:p>
            <a:pPr>
              <a:buNone/>
            </a:pP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609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mag202412200918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429000"/>
            <a:ext cx="7488832" cy="2952327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282778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sr-Cyrl-C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CS" sz="2800" b="1" dirty="0" smtClean="0">
                <a:latin typeface="Times New Roman" pitchFamily="18" charset="0"/>
                <a:cs typeface="Times New Roman" pitchFamily="18" charset="0"/>
              </a:rPr>
              <a:t>Програм 16 –Политички систем локалне самоуправе –</a:t>
            </a:r>
          </a:p>
          <a:p>
            <a:pPr>
              <a:buNone/>
            </a:pPr>
            <a:r>
              <a:rPr lang="sr-Cyrl-CS" sz="2800" b="1" dirty="0" smtClean="0">
                <a:latin typeface="Times New Roman" pitchFamily="18" charset="0"/>
                <a:cs typeface="Times New Roman" pitchFamily="18" charset="0"/>
              </a:rPr>
              <a:t>                        110.283.428 динара </a:t>
            </a:r>
          </a:p>
          <a:p>
            <a:pPr>
              <a:buNone/>
            </a:pPr>
            <a:endParaRPr lang="sr-Cyrl-C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x-none" sz="2800" smtClean="0">
                <a:latin typeface="Times New Roman" pitchFamily="18" charset="0"/>
                <a:cs typeface="Times New Roman" pitchFamily="18" charset="0"/>
              </a:rPr>
              <a:t>2101-0001</a:t>
            </a:r>
            <a:r>
              <a:rPr lang="sr-Cyrl-CS" sz="2800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x-none" sz="2800" smtClean="0">
                <a:latin typeface="Times New Roman" pitchFamily="18" charset="0"/>
                <a:cs typeface="Times New Roman" pitchFamily="18" charset="0"/>
              </a:rPr>
              <a:t>  Функционисање Скупштине</a:t>
            </a:r>
            <a:r>
              <a:rPr lang="sr-Cyrl-CS" sz="2800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x-none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56.276.400 дин.</a:t>
            </a:r>
            <a:endParaRPr lang="x-none" sz="280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CS" sz="2800" dirty="0" smtClean="0">
                <a:latin typeface="Times New Roman" pitchFamily="18" charset="0"/>
                <a:cs typeface="Times New Roman" pitchFamily="18" charset="0"/>
              </a:rPr>
              <a:t>2101-0002 -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Функционисање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извршних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органа</a:t>
            </a:r>
            <a:r>
              <a:rPr lang="x-none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 - 54.007.028 динара</a:t>
            </a:r>
          </a:p>
          <a:p>
            <a:pPr>
              <a:buNone/>
            </a:pPr>
            <a:r>
              <a:rPr lang="sr-Cyrl-BA" sz="28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endParaRPr lang="en-US" dirty="0"/>
          </a:p>
        </p:txBody>
      </p:sp>
      <p:pic>
        <p:nvPicPr>
          <p:cNvPr id="6" name="Picture 5" descr="преузимањ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717032"/>
            <a:ext cx="2647950" cy="2160240"/>
          </a:xfrm>
          <a:prstGeom prst="rect">
            <a:avLst/>
          </a:prstGeom>
        </p:spPr>
      </p:pic>
      <p:pic>
        <p:nvPicPr>
          <p:cNvPr id="7" name="Picture 6" descr="преузимање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3717032"/>
            <a:ext cx="2619375" cy="2160240"/>
          </a:xfrm>
          <a:prstGeom prst="rect">
            <a:avLst/>
          </a:prstGeom>
        </p:spPr>
      </p:pic>
      <p:pic>
        <p:nvPicPr>
          <p:cNvPr id="8" name="Picture 7" descr="IMG-0cc5d05c3c8b664bbb6ca56f4b0c8fae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3789040"/>
            <a:ext cx="2448272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Програм 17: Енергетска ефикасност и обновљиви извори</a:t>
            </a:r>
            <a:b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                        енергије – 75.352.694 динара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026920"/>
          </a:xfrm>
        </p:spPr>
        <p:txBody>
          <a:bodyPr>
            <a:normAutofit lnSpcReduction="10000"/>
          </a:bodyPr>
          <a:lstStyle/>
          <a:p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0501-0001-  Енергетски менаџмент – </a:t>
            </a: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3.201.305 динара</a:t>
            </a:r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. Средства обезбеђена за субвенције грађанима за пројекте из области енергетског менаџмента</a:t>
            </a:r>
          </a:p>
          <a:p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0501-4003 -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Унапређење енергетске ефикасности зграде за спорт и физичку културу - </a:t>
            </a:r>
            <a:r>
              <a:rPr lang="en-US" sz="1600" dirty="0" smtClean="0"/>
              <a:t>44.094.120 </a:t>
            </a:r>
            <a:r>
              <a:rPr lang="sr-Cyrl-CS" sz="1600" dirty="0" smtClean="0"/>
              <a:t> динара</a:t>
            </a:r>
            <a:endParaRPr lang="sr-Cyrl-R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0501-4004 -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Енергетска санација породичних кућа и станова  грађана који нису социјално угрожени - </a:t>
            </a:r>
            <a:r>
              <a:rPr lang="en-US" sz="1600" dirty="0" smtClean="0"/>
              <a:t>20.312.500 </a:t>
            </a:r>
            <a:r>
              <a:rPr lang="sr-Cyrl-CS" sz="1600" dirty="0" smtClean="0"/>
              <a:t>динара</a:t>
            </a:r>
            <a:endParaRPr lang="sr-Cyrl-R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1600" dirty="0" smtClean="0">
                <a:latin typeface="Times New Roman" pitchFamily="18" charset="0"/>
                <a:cs typeface="Times New Roman" pitchFamily="18" charset="0"/>
              </a:rPr>
              <a:t>0501-5001 -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Уградња соларних панела и пратеће инсталације за производњу електричне енергије  - </a:t>
            </a:r>
            <a:r>
              <a:rPr lang="en-US" sz="1600" dirty="0" smtClean="0"/>
              <a:t>7.744.769 </a:t>
            </a:r>
            <a:r>
              <a:rPr lang="sr-Cyrl-CS" sz="1600" dirty="0" smtClean="0"/>
              <a:t>динара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преузимање (2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149080"/>
            <a:ext cx="2736304" cy="2160240"/>
          </a:xfrm>
          <a:prstGeom prst="rect">
            <a:avLst/>
          </a:prstGeom>
        </p:spPr>
      </p:pic>
      <p:pic>
        <p:nvPicPr>
          <p:cNvPr id="7" name="Picture 6" descr="преузимање (29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4149080"/>
            <a:ext cx="2520280" cy="2160240"/>
          </a:xfrm>
          <a:prstGeom prst="rect">
            <a:avLst/>
          </a:prstGeom>
        </p:spPr>
      </p:pic>
      <p:pic>
        <p:nvPicPr>
          <p:cNvPr id="8" name="Picture 7" descr="images (2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3" y="4149080"/>
            <a:ext cx="2808311" cy="216024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9100EA0-F487-4F15-B0C7-5D5B1A493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sr-Cyrl-RS" dirty="0"/>
          </a:p>
          <a:p>
            <a:pPr marL="0" indent="0" algn="just">
              <a:buNone/>
            </a:pPr>
            <a:r>
              <a:rPr lang="sr-Cyrl-RS" dirty="0"/>
              <a:t>На крају желимо да Вам се захвалимо што сте издвојили време за читање ове презентације буџета. </a:t>
            </a:r>
          </a:p>
          <a:p>
            <a:pPr marL="0" indent="0" algn="just">
              <a:buNone/>
            </a:pPr>
            <a:endParaRPr lang="sr-Cyrl-RS" dirty="0"/>
          </a:p>
          <a:p>
            <a:pPr marL="0" indent="0" algn="just">
              <a:buNone/>
            </a:pPr>
            <a:r>
              <a:rPr lang="sr-Cyrl-RS" dirty="0"/>
              <a:t>Уколико сте заинтересовани да сагледате у целини Одлуку о буџету </a:t>
            </a:r>
            <a:r>
              <a:rPr lang="sr-Cyrl-RS" dirty="0" smtClean="0"/>
              <a:t>градске општине Обреновац</a:t>
            </a:r>
            <a:r>
              <a:rPr lang="sr-Cyrl-RS" dirty="0" smtClean="0">
                <a:solidFill>
                  <a:srgbClr val="FF0000"/>
                </a:solidFill>
              </a:rPr>
              <a:t> </a:t>
            </a:r>
            <a:r>
              <a:rPr lang="sr-Cyrl-RS" dirty="0"/>
              <a:t>за </a:t>
            </a:r>
            <a:r>
              <a:rPr lang="sr-Cyrl-RS" dirty="0" smtClean="0"/>
              <a:t>2025. </a:t>
            </a:r>
            <a:r>
              <a:rPr lang="sr-Cyrl-RS" dirty="0"/>
              <a:t>годину, исту можете преузети на следећем линку интернет странице градске </a:t>
            </a:r>
            <a:r>
              <a:rPr lang="sr-Cyrl-RS" dirty="0" smtClean="0"/>
              <a:t>општине </a:t>
            </a:r>
            <a:r>
              <a:rPr lang="en-US" dirty="0" smtClean="0"/>
              <a:t>:</a:t>
            </a:r>
            <a:r>
              <a:rPr lang="sr-Cyrl-RS" dirty="0" smtClean="0"/>
              <a:t> </a:t>
            </a:r>
            <a:r>
              <a:rPr lang="en-US" dirty="0" smtClean="0"/>
              <a:t>https://obrenovac.rs/?page_id=10168</a:t>
            </a:r>
            <a:r>
              <a:rPr lang="sr-Cyrl-R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endParaRPr lang="sr-Cyrl-RS" dirty="0" smtClean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8AE72C1-4469-43B7-B387-2085293C7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2768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138" y="490104"/>
            <a:ext cx="8229600" cy="850106"/>
          </a:xfrm>
        </p:spPr>
        <p:txBody>
          <a:bodyPr>
            <a:normAutofit/>
          </a:bodyPr>
          <a:lstStyle/>
          <a:p>
            <a:r>
              <a:rPr lang="sr-Cyrl-RS" sz="3000" b="1" dirty="0"/>
              <a:t>На основу чега се доноси буџет</a:t>
            </a:r>
            <a:r>
              <a:rPr lang="en-US" sz="3000" b="1" dirty="0" smtClean="0"/>
              <a:t>?</a:t>
            </a:r>
            <a:endParaRPr lang="en-US" sz="3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3101261576"/>
              </p:ext>
            </p:extLst>
          </p:nvPr>
        </p:nvGraphicFramePr>
        <p:xfrm>
          <a:off x="539552" y="1196752"/>
          <a:ext cx="774948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006950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820" y="148079"/>
            <a:ext cx="8229600" cy="1060243"/>
          </a:xfrm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sr-Cyrl-RS" sz="3000" b="1" dirty="0"/>
              <a:t>Ко све може да учествује у изради</a:t>
            </a:r>
            <a:r>
              <a:rPr lang="en-US" sz="3000" b="1" dirty="0"/>
              <a:t> </a:t>
            </a:r>
            <a:r>
              <a:rPr lang="sr-Cyrl-RS" sz="3000" b="1" dirty="0"/>
              <a:t>буџета</a:t>
            </a:r>
            <a:r>
              <a:rPr lang="en-US" sz="3000" b="1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4059061492"/>
              </p:ext>
            </p:extLst>
          </p:nvPr>
        </p:nvGraphicFramePr>
        <p:xfrm>
          <a:off x="1259632" y="1484784"/>
          <a:ext cx="6537920" cy="4540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02227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CDDC93-D5AD-48B0-BB79-531CB401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7180"/>
          </a:xfrm>
        </p:spPr>
        <p:txBody>
          <a:bodyPr>
            <a:normAutofit/>
          </a:bodyPr>
          <a:lstStyle/>
          <a:p>
            <a:r>
              <a:rPr lang="sr-Cyrl-RS" sz="2800" b="1" dirty="0"/>
              <a:t>Како се пуни </a:t>
            </a:r>
            <a:r>
              <a:rPr lang="sr-Cyrl-RS" sz="2800" b="1" dirty="0" smtClean="0"/>
              <a:t>општинска </a:t>
            </a:r>
            <a:r>
              <a:rPr lang="sr-Cyrl-RS" sz="2800" b="1" dirty="0"/>
              <a:t>каса?</a:t>
            </a:r>
            <a:endParaRPr lang="sr-Latn-RS" sz="2800" b="1" dirty="0"/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CDE529B-766F-4481-821E-386F21BF3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72" y="1001818"/>
            <a:ext cx="8286808" cy="5570454"/>
          </a:xfrm>
        </p:spPr>
        <p:txBody>
          <a:bodyPr>
            <a:normAutofit/>
          </a:bodyPr>
          <a:lstStyle/>
          <a:p>
            <a:pPr algn="just"/>
            <a:r>
              <a:rPr lang="sr-Cyrl-RS" sz="1700" dirty="0"/>
              <a:t>Укупни </a:t>
            </a:r>
            <a:r>
              <a:rPr lang="sr-Cyrl-RS" sz="1700" b="1" dirty="0"/>
              <a:t>јавни приходи и примања </a:t>
            </a:r>
            <a:r>
              <a:rPr lang="sr-Cyrl-RS" sz="1700" b="1" dirty="0" smtClean="0"/>
              <a:t>градске општине</a:t>
            </a:r>
            <a:r>
              <a:rPr lang="sr-Cyrl-RS" sz="1700" dirty="0" smtClean="0">
                <a:solidFill>
                  <a:srgbClr val="FF0000"/>
                </a:solidFill>
              </a:rPr>
              <a:t> </a:t>
            </a:r>
            <a:r>
              <a:rPr lang="sr-Cyrl-RS" sz="1700" b="1" dirty="0" smtClean="0"/>
              <a:t>Обреновац </a:t>
            </a:r>
            <a:r>
              <a:rPr lang="sr-Cyrl-RS" sz="1700" dirty="0"/>
              <a:t>за </a:t>
            </a:r>
            <a:r>
              <a:rPr lang="sr-Cyrl-RS" sz="1700" dirty="0" smtClean="0"/>
              <a:t>2025. </a:t>
            </a:r>
            <a:r>
              <a:rPr lang="sr-Cyrl-RS" sz="1700" dirty="0"/>
              <a:t>годину износе</a:t>
            </a:r>
          </a:p>
          <a:p>
            <a:pPr algn="just"/>
            <a:endParaRPr lang="sr-Cyrl-RS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sr-Cyrl-RS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r>
              <a:rPr lang="sr-Cyrl-RS" sz="1700" dirty="0"/>
              <a:t>Одлуком о буџету </a:t>
            </a:r>
            <a:r>
              <a:rPr lang="sr-Cyrl-RS" sz="1700" dirty="0" smtClean="0"/>
              <a:t>градске општине </a:t>
            </a:r>
            <a:r>
              <a:rPr lang="sr-Cyrl-RS" sz="1700" dirty="0" smtClean="0">
                <a:solidFill>
                  <a:srgbClr val="FF0000"/>
                </a:solidFill>
              </a:rPr>
              <a:t> </a:t>
            </a:r>
            <a:r>
              <a:rPr lang="sr-Cyrl-RS" sz="1700" dirty="0" smtClean="0"/>
              <a:t>Обреновац  </a:t>
            </a:r>
            <a:r>
              <a:rPr lang="sr-Cyrl-RS" sz="1700" dirty="0"/>
              <a:t>за </a:t>
            </a:r>
            <a:r>
              <a:rPr lang="sr-Cyrl-RS" sz="1700" dirty="0" smtClean="0"/>
              <a:t>2025. </a:t>
            </a:r>
            <a:r>
              <a:rPr lang="sr-Cyrl-RS" sz="1700" dirty="0"/>
              <a:t>годину планирана су средства из буџета </a:t>
            </a:r>
            <a:r>
              <a:rPr lang="sr-Cyrl-RS" sz="1700" dirty="0" smtClean="0"/>
              <a:t>градске општине </a:t>
            </a:r>
            <a:r>
              <a:rPr lang="sr-Cyrl-RS" sz="1700" dirty="0"/>
              <a:t>у износу од</a:t>
            </a:r>
            <a:r>
              <a:rPr lang="en-GB" sz="1700" dirty="0"/>
              <a:t> </a:t>
            </a:r>
            <a:r>
              <a:rPr lang="sr-Latn-RS" sz="1700" dirty="0" smtClean="0"/>
              <a:t>3.064.812.956</a:t>
            </a:r>
            <a:r>
              <a:rPr lang="sr-Cyrl-RS" sz="1700" dirty="0" smtClean="0"/>
              <a:t> </a:t>
            </a:r>
            <a:r>
              <a:rPr lang="sr-Cyrl-RS" sz="1700" dirty="0"/>
              <a:t>динара и пренета средства из ранијих година у износу од </a:t>
            </a:r>
            <a:r>
              <a:rPr lang="sr-Latn-RS" sz="1700" dirty="0" smtClean="0"/>
              <a:t>125.161.811</a:t>
            </a:r>
            <a:r>
              <a:rPr lang="sr-Cyrl-RS" sz="1700" dirty="0" smtClean="0"/>
              <a:t> </a:t>
            </a:r>
            <a:r>
              <a:rPr lang="sr-Cyrl-RS" sz="1700" dirty="0"/>
              <a:t>динара.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86E5D0E-B6F3-4167-8B33-0D307B0B2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="" xmlns:p14="http://schemas.microsoft.com/office/powerpoint/2010/main" val="156614999"/>
              </p:ext>
            </p:extLst>
          </p:nvPr>
        </p:nvGraphicFramePr>
        <p:xfrm>
          <a:off x="971600" y="4452264"/>
          <a:ext cx="7272808" cy="1752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Equals 6">
            <a:extLst>
              <a:ext uri="{FF2B5EF4-FFF2-40B4-BE49-F238E27FC236}">
                <a16:creationId xmlns="" xmlns:a16="http://schemas.microsoft.com/office/drawing/2014/main" id="{CDB27E42-2A8D-4DD4-9160-578F8DDA6D84}"/>
              </a:ext>
            </a:extLst>
          </p:cNvPr>
          <p:cNvSpPr/>
          <p:nvPr/>
        </p:nvSpPr>
        <p:spPr>
          <a:xfrm>
            <a:off x="2609633" y="1735247"/>
            <a:ext cx="1047312" cy="97860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66762BC-F4C2-481D-B9D2-3C8B403BB8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827584" y="1476780"/>
            <a:ext cx="1633564" cy="17527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F752DEC-C823-4E33-9B74-2DB6D4AFC9BB}"/>
              </a:ext>
            </a:extLst>
          </p:cNvPr>
          <p:cNvSpPr txBox="1"/>
          <p:nvPr/>
        </p:nvSpPr>
        <p:spPr>
          <a:xfrm>
            <a:off x="3779912" y="1839830"/>
            <a:ext cx="5078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 smtClean="0"/>
              <a:t>3.189.974.767 динара</a:t>
            </a:r>
            <a:endParaRPr 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1704473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778098"/>
          </a:xfrm>
        </p:spPr>
        <p:txBody>
          <a:bodyPr>
            <a:normAutofit/>
          </a:bodyPr>
          <a:lstStyle/>
          <a:p>
            <a:r>
              <a:rPr lang="sr-Cyrl-RS" sz="3100" b="1" dirty="0"/>
              <a:t>Шта су приходи и примања буџета?</a:t>
            </a:r>
            <a:endParaRPr lang="en-US" sz="2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168" y="1110755"/>
            <a:ext cx="8229600" cy="4334470"/>
          </a:xfrm>
        </p:spPr>
        <p:txBody>
          <a:bodyPr>
            <a:normAutofit/>
          </a:bodyPr>
          <a:lstStyle/>
          <a:p>
            <a:pPr lvl="0" algn="just">
              <a:buFont typeface="Wingdings" pitchFamily="2" charset="2"/>
              <a:buChar char="ü"/>
            </a:pPr>
            <a:endParaRPr lang="sr-Cyrl-RS" sz="1500" b="1" dirty="0" smtClean="0"/>
          </a:p>
          <a:p>
            <a:pPr lvl="0" algn="just">
              <a:buFont typeface="Wingdings" pitchFamily="2" charset="2"/>
              <a:buChar char="ü"/>
            </a:pPr>
            <a:r>
              <a:rPr lang="sr-Cyrl-RS" sz="1500" b="1" dirty="0" smtClean="0"/>
              <a:t>ПОРЕСКИ </a:t>
            </a:r>
            <a:r>
              <a:rPr lang="sr-Cyrl-RS" sz="1500" b="1" dirty="0"/>
              <a:t>ПРИХОДИ </a:t>
            </a:r>
            <a:r>
              <a:rPr lang="sr-Cyrl-RS" sz="1500" b="1" dirty="0" smtClean="0"/>
              <a:t>- </a:t>
            </a:r>
            <a:r>
              <a:rPr lang="sr-Cyrl-CS" sz="1500" i="1" dirty="0" smtClean="0"/>
              <a:t>Врста јавних прихода који се прикупљају обавезним плаћањима пореских обвезника без обавезе извршења специјалне услуге заузврат.</a:t>
            </a:r>
            <a:endParaRPr lang="sr-Cyrl-CS" sz="1500" i="1" dirty="0" smtClean="0"/>
          </a:p>
          <a:p>
            <a:pPr algn="just">
              <a:buFont typeface="Wingdings" pitchFamily="2" charset="2"/>
              <a:buChar char="ü"/>
            </a:pPr>
            <a:r>
              <a:rPr lang="sr-Cyrl-CS" sz="1500" b="1" dirty="0" smtClean="0"/>
              <a:t>ДОНАЦИЈЕ И ТРАНСФЕРИ - Донације </a:t>
            </a:r>
            <a:r>
              <a:rPr lang="sr-Cyrl-CS" sz="1500" i="1" dirty="0" smtClean="0"/>
              <a:t>је наменски бесповратан приход, који се остварује на основу писаног уговора између даваоца и примаоца донације. </a:t>
            </a:r>
            <a:r>
              <a:rPr lang="sr-Cyrl-CS" sz="1500" b="1" i="1" dirty="0" smtClean="0"/>
              <a:t>Трансферна средства </a:t>
            </a:r>
            <a:r>
              <a:rPr lang="sr-Cyrl-CS" sz="1500" i="1" dirty="0" smtClean="0"/>
              <a:t> су средства која се из буџета Републике Србије, односно буџета локлане власти преносе буџету на другом нивоу власти или буџету на истом нивоу.</a:t>
            </a:r>
            <a:endParaRPr lang="sr-Cyrl-CS" sz="1500" i="1" dirty="0" smtClean="0"/>
          </a:p>
          <a:p>
            <a:pPr algn="just">
              <a:buFont typeface="Wingdings" pitchFamily="2" charset="2"/>
              <a:buChar char="ü"/>
            </a:pPr>
            <a:r>
              <a:rPr lang="sr-Cyrl-RS" sz="1500" b="1" dirty="0" smtClean="0"/>
              <a:t>НЕПОРЕСКИ </a:t>
            </a:r>
            <a:r>
              <a:rPr lang="sr-Cyrl-RS" sz="1500" b="1" dirty="0"/>
              <a:t>ПРИХОДИ </a:t>
            </a:r>
            <a:r>
              <a:rPr lang="sr-Cyrl-RS" sz="1500" b="1" dirty="0" smtClean="0"/>
              <a:t>- </a:t>
            </a:r>
            <a:r>
              <a:rPr lang="sr-Cyrl-CS" sz="1500" i="1" dirty="0" smtClean="0"/>
              <a:t>Врста јавних прихода који се наплаћује правним или физичким лицима за коришћење јавних добара (накнаде), пружање одређене јавне услуге (таксе), због кршења уговорних или законских одредби (пенали и казне), као и приход који се оствари употребом јавних средстава.</a:t>
            </a:r>
            <a:endParaRPr lang="sr-Cyrl-RS" sz="1500" i="1" dirty="0"/>
          </a:p>
          <a:p>
            <a:pPr algn="just">
              <a:buFont typeface="Wingdings" pitchFamily="2" charset="2"/>
              <a:buChar char="ü"/>
            </a:pPr>
            <a:r>
              <a:rPr lang="sr-Cyrl-RS" sz="1500" b="1" dirty="0"/>
              <a:t>ПРИМАЊА ОД ПРОДАЈЕ НЕФИНАНСИЈСКЕ ИМОВИНЕ </a:t>
            </a:r>
            <a:r>
              <a:rPr lang="sr-Cyrl-RS" sz="1500" b="1" dirty="0" smtClean="0"/>
              <a:t>– </a:t>
            </a:r>
            <a:r>
              <a:rPr lang="sr-Cyrl-RS" sz="1500" i="1" dirty="0" smtClean="0"/>
              <a:t>Ова примања се остварују </a:t>
            </a:r>
            <a:r>
              <a:rPr lang="sr-Cyrl-RS" sz="1500" dirty="0" smtClean="0"/>
              <a:t>продајом </a:t>
            </a:r>
            <a:r>
              <a:rPr lang="sr-Cyrl-RS" sz="1500" dirty="0"/>
              <a:t>непокретности и покретних ствари у власништву </a:t>
            </a:r>
            <a:r>
              <a:rPr lang="sr-Cyrl-RS" sz="1500" dirty="0" smtClean="0"/>
              <a:t>градске општине.</a:t>
            </a:r>
            <a:endParaRPr lang="sr-Cyrl-RS" sz="1500" dirty="0"/>
          </a:p>
          <a:p>
            <a:pPr algn="just">
              <a:buFont typeface="Wingdings" pitchFamily="2" charset="2"/>
              <a:buChar char="ü"/>
            </a:pPr>
            <a:r>
              <a:rPr lang="ru-RU" sz="1500" b="1" dirty="0" smtClean="0"/>
              <a:t>ПРЕНЕТА </a:t>
            </a:r>
            <a:r>
              <a:rPr lang="ru-RU" sz="1500" b="1" dirty="0"/>
              <a:t>СРЕДСТВА ИЗ РАНИЈИХ ГОДИНА </a:t>
            </a:r>
            <a:r>
              <a:rPr lang="ru-RU" sz="1500" b="1" dirty="0" smtClean="0"/>
              <a:t>- </a:t>
            </a:r>
            <a:r>
              <a:rPr lang="ru-RU" sz="1500" i="1" dirty="0" smtClean="0"/>
              <a:t>П</a:t>
            </a:r>
            <a:r>
              <a:rPr lang="ru-RU" sz="1500" i="1" dirty="0" smtClean="0"/>
              <a:t>редстављају вишак прихода и примања буџета градске општине који нису потрошени у претходној буџетској години.</a:t>
            </a:r>
            <a:endParaRPr lang="ru-RU" sz="1500" i="1" dirty="0"/>
          </a:p>
          <a:p>
            <a:pPr lvl="0">
              <a:buFont typeface="Wingdings" pitchFamily="2" charset="2"/>
              <a:buChar char="ü"/>
            </a:pPr>
            <a:endParaRPr lang="sr-Cyrl-C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Извори финансирања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r-Cyrl-CS" sz="2000" dirty="0" smtClean="0"/>
          </a:p>
          <a:p>
            <a:r>
              <a:rPr lang="sr-Cyrl-CS" sz="2000" dirty="0" smtClean="0"/>
              <a:t>01- Општи приходи и примања буџета</a:t>
            </a:r>
          </a:p>
          <a:p>
            <a:r>
              <a:rPr lang="sr-Cyrl-CS" sz="2000" dirty="0" smtClean="0"/>
              <a:t>06- Донациј од међународних организација</a:t>
            </a:r>
          </a:p>
          <a:p>
            <a:r>
              <a:rPr lang="sr-Cyrl-CS" sz="2000" dirty="0" smtClean="0"/>
              <a:t>07- Трансфери од других нивоа власти</a:t>
            </a:r>
          </a:p>
          <a:p>
            <a:r>
              <a:rPr lang="sr-Cyrl-CS" sz="2000" dirty="0" smtClean="0"/>
              <a:t>08- Добровољни трансфери од правних и физичких лица</a:t>
            </a:r>
          </a:p>
          <a:p>
            <a:r>
              <a:rPr lang="sr-Cyrl-CS" sz="2000" dirty="0" smtClean="0"/>
              <a:t>12 – Примања од отплате датих кредита и продаје финансијске имовине</a:t>
            </a:r>
            <a:endParaRPr lang="sr-Latn-RS" sz="2000" dirty="0" smtClean="0"/>
          </a:p>
          <a:p>
            <a:r>
              <a:rPr lang="sr-Latn-RS" sz="2000" dirty="0" smtClean="0"/>
              <a:t>13 – </a:t>
            </a:r>
            <a:r>
              <a:rPr lang="sr-Cyrl-CS" sz="2000" dirty="0" smtClean="0"/>
              <a:t>Нераспоређен вишак прихода из ранијих година</a:t>
            </a:r>
          </a:p>
          <a:p>
            <a:r>
              <a:rPr lang="sr-Cyrl-CS" sz="2000" dirty="0" smtClean="0"/>
              <a:t>15 – Неутрошена средства помоћи, донација и трансфера из ранијих година</a:t>
            </a:r>
          </a:p>
          <a:p>
            <a:r>
              <a:rPr lang="sr-Cyrl-CS" sz="2000" dirty="0" smtClean="0"/>
              <a:t>17 – Неутрошена средства трансфера од других нивоа власти</a:t>
            </a:r>
          </a:p>
          <a:p>
            <a:r>
              <a:rPr lang="sr-Cyrl-CS" sz="2000" dirty="0" smtClean="0"/>
              <a:t>56 – Финансијска помоћ ЕУ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105" y="247867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sr-Cyrl-RS" sz="3000" b="1" dirty="0"/>
              <a:t>Структура планираних прихода и примања за </a:t>
            </a:r>
            <a:r>
              <a:rPr lang="sr-Cyrl-RS" sz="3000" b="1" dirty="0" smtClean="0"/>
              <a:t>2025. </a:t>
            </a:r>
            <a:r>
              <a:rPr lang="sr-Cyrl-RS" sz="3000" b="1" dirty="0"/>
              <a:t>годину</a:t>
            </a:r>
            <a:endParaRPr lang="en-US" sz="3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2082088799"/>
              </p:ext>
            </p:extLst>
          </p:nvPr>
        </p:nvGraphicFramePr>
        <p:xfrm>
          <a:off x="899592" y="1417638"/>
          <a:ext cx="7704855" cy="4803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3|2.3|2.2|2.3|2.3|2.6|2.3|2.3|2.6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4197</TotalTime>
  <Words>2845</Words>
  <Application>Microsoft Office PowerPoint</Application>
  <PresentationFormat>On-screen Show (4:3)</PresentationFormat>
  <Paragraphs>449</Paragraphs>
  <Slides>35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Custom Design</vt:lpstr>
      <vt:lpstr>ГРАДСКА ОПШТИНА ОБРЕНОВАЦ</vt:lpstr>
      <vt:lpstr>Slide 2</vt:lpstr>
      <vt:lpstr>Шта је буџет и како настаје?</vt:lpstr>
      <vt:lpstr>На основу чега се доноси буџет?</vt:lpstr>
      <vt:lpstr>Ко све може да учествује у изради буџета?</vt:lpstr>
      <vt:lpstr>Како се пуни општинска каса?</vt:lpstr>
      <vt:lpstr>Шта су приходи и примања буџета?</vt:lpstr>
      <vt:lpstr>Извори финансирања</vt:lpstr>
      <vt:lpstr>Структура планираних прихода и примања за 2025. годину</vt:lpstr>
      <vt:lpstr>Структура планираних прихода и примања за 2025. годину</vt:lpstr>
      <vt:lpstr>Шта се променило у односу на 2024. годину?</vt:lpstr>
      <vt:lpstr>На шта се троше јавна средства?</vt:lpstr>
      <vt:lpstr>Шта су расходи и издаци буџета?</vt:lpstr>
      <vt:lpstr>Структура планираних расхода и издатака буџета за 2025. годину</vt:lpstr>
      <vt:lpstr>Структура планираних расхода и издатака буџета за 2025. годину</vt:lpstr>
      <vt:lpstr>Шта се променило у односу на 2024. годину?</vt:lpstr>
      <vt:lpstr>Распоред средстава по организационој класификацији</vt:lpstr>
      <vt:lpstr>Програмско буџетирање и његова примена у буџету ГО Обреновац</vt:lpstr>
      <vt:lpstr>Расходи буџета по програмима</vt:lpstr>
      <vt:lpstr>Структура расхода по буџетским програмима</vt:lpstr>
      <vt:lpstr>Slide 21</vt:lpstr>
      <vt:lpstr>Slide 22</vt:lpstr>
      <vt:lpstr>Програм 3 – Локални економски развој            12.862.478 динара </vt:lpstr>
      <vt:lpstr>Slide 24</vt:lpstr>
      <vt:lpstr>Slide 25</vt:lpstr>
      <vt:lpstr>Slide 26</vt:lpstr>
      <vt:lpstr>Slide 27</vt:lpstr>
      <vt:lpstr>Slide 28</vt:lpstr>
      <vt:lpstr>Програм 12 – Здравствена заштита</vt:lpstr>
      <vt:lpstr>Slide 30</vt:lpstr>
      <vt:lpstr>Slide 31</vt:lpstr>
      <vt:lpstr>Slide 32</vt:lpstr>
      <vt:lpstr>Slide 33</vt:lpstr>
      <vt:lpstr>Програм 17: Енергетска ефикасност и обновљиви извори                         енергије – 75.352.694 динара 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ОПШТИНА КОВИН</dc:title>
  <dc:creator>stojkovici</dc:creator>
  <cp:lastModifiedBy>radmila.stevanovic</cp:lastModifiedBy>
  <cp:revision>489</cp:revision>
  <cp:lastPrinted>2018-01-29T14:26:33Z</cp:lastPrinted>
  <dcterms:created xsi:type="dcterms:W3CDTF">2006-08-16T00:00:00Z</dcterms:created>
  <dcterms:modified xsi:type="dcterms:W3CDTF">2025-03-10T12:43:42Z</dcterms:modified>
</cp:coreProperties>
</file>